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notesSlides/notesSlide1.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slideLayouts/slideLayout40.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06" r:id="rId1"/>
    <p:sldMasterId id="2147484623" r:id="rId2"/>
    <p:sldMasterId id="2147484640" r:id="rId3"/>
  </p:sldMasterIdLst>
  <p:notesMasterIdLst>
    <p:notesMasterId r:id="rId57"/>
  </p:notesMasterIdLst>
  <p:handoutMasterIdLst>
    <p:handoutMasterId r:id="rId58"/>
  </p:handoutMasterIdLst>
  <p:sldIdLst>
    <p:sldId id="256" r:id="rId4"/>
    <p:sldId id="572" r:id="rId5"/>
    <p:sldId id="520" r:id="rId6"/>
    <p:sldId id="485" r:id="rId7"/>
    <p:sldId id="571" r:id="rId8"/>
    <p:sldId id="544" r:id="rId9"/>
    <p:sldId id="573" r:id="rId10"/>
    <p:sldId id="534" r:id="rId11"/>
    <p:sldId id="577" r:id="rId12"/>
    <p:sldId id="578" r:id="rId13"/>
    <p:sldId id="579" r:id="rId14"/>
    <p:sldId id="580" r:id="rId15"/>
    <p:sldId id="470" r:id="rId16"/>
    <p:sldId id="552" r:id="rId17"/>
    <p:sldId id="527" r:id="rId18"/>
    <p:sldId id="531" r:id="rId19"/>
    <p:sldId id="532" r:id="rId20"/>
    <p:sldId id="553" r:id="rId21"/>
    <p:sldId id="554" r:id="rId22"/>
    <p:sldId id="555" r:id="rId23"/>
    <p:sldId id="556" r:id="rId24"/>
    <p:sldId id="557" r:id="rId25"/>
    <p:sldId id="558" r:id="rId26"/>
    <p:sldId id="559" r:id="rId27"/>
    <p:sldId id="560" r:id="rId28"/>
    <p:sldId id="561" r:id="rId29"/>
    <p:sldId id="562" r:id="rId30"/>
    <p:sldId id="563" r:id="rId31"/>
    <p:sldId id="564" r:id="rId32"/>
    <p:sldId id="565" r:id="rId33"/>
    <p:sldId id="566" r:id="rId34"/>
    <p:sldId id="567" r:id="rId35"/>
    <p:sldId id="568" r:id="rId36"/>
    <p:sldId id="569" r:id="rId37"/>
    <p:sldId id="570" r:id="rId38"/>
    <p:sldId id="576" r:id="rId39"/>
    <p:sldId id="342" r:id="rId40"/>
    <p:sldId id="574" r:id="rId41"/>
    <p:sldId id="438" r:id="rId42"/>
    <p:sldId id="546" r:id="rId43"/>
    <p:sldId id="575" r:id="rId44"/>
    <p:sldId id="455" r:id="rId45"/>
    <p:sldId id="542" r:id="rId46"/>
    <p:sldId id="548" r:id="rId47"/>
    <p:sldId id="514" r:id="rId48"/>
    <p:sldId id="469" r:id="rId49"/>
    <p:sldId id="521" r:id="rId50"/>
    <p:sldId id="522" r:id="rId51"/>
    <p:sldId id="523" r:id="rId52"/>
    <p:sldId id="526" r:id="rId53"/>
    <p:sldId id="524" r:id="rId54"/>
    <p:sldId id="525" r:id="rId55"/>
    <p:sldId id="400" r:id="rId5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pos="384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BM" initials="MG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120" d="100"/>
          <a:sy n="120" d="100"/>
        </p:scale>
        <p:origin x="240" y="108"/>
      </p:cViewPr>
      <p:guideLst>
        <p:guide orient="horz" pos="2160"/>
        <p:guide pos="3840"/>
        <p:guide pos="384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customXml" Target="../customXml/item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commentAuthors" Target="commentAuthor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65" Type="http://schemas.openxmlformats.org/officeDocument/2006/relationships/customXml" Target="../customXml/item2.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2FF720EE-C1B4-488E-B7AA-894C47FCDB1B}" type="datetimeFigureOut">
              <a:rPr lang="en-US" smtClean="0"/>
              <a:t>10/16/2023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6CE7B58E-DDC3-47B8-AFB2-859C3AE58894}" type="slidenum">
              <a:rPr lang="en-US" smtClean="0"/>
              <a:t>‹#›</a:t>
            </a:fld>
            <a:endParaRPr lang="en-US"/>
          </a:p>
        </p:txBody>
      </p:sp>
    </p:spTree>
    <p:extLst>
      <p:ext uri="{BB962C8B-B14F-4D97-AF65-F5344CB8AC3E}">
        <p14:creationId xmlns:p14="http://schemas.microsoft.com/office/powerpoint/2010/main" val="9530107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EFF50D24-D8B6-4B48-B24D-C959C7058DFA}" type="datetimeFigureOut">
              <a:rPr lang="en-US" smtClean="0"/>
              <a:t>10/16/2023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074EA19F-8C84-4E79-860F-27E0AE2053FC}" type="slidenum">
              <a:rPr lang="en-US" smtClean="0"/>
              <a:t>‹#›</a:t>
            </a:fld>
            <a:endParaRPr lang="en-US"/>
          </a:p>
        </p:txBody>
      </p:sp>
    </p:spTree>
    <p:extLst>
      <p:ext uri="{BB962C8B-B14F-4D97-AF65-F5344CB8AC3E}">
        <p14:creationId xmlns:p14="http://schemas.microsoft.com/office/powerpoint/2010/main" val="1904606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28c865d8c1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28c865d8c1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88dd43e747_0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88dd43e747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57b92d48a6_0_9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257b92d48a6_0_9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57b92d48a6_0_1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257b92d48a6_0_1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57b92d48a6_0_2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257b92d48a6_0_2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257b92d48a6_0_2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257b92d48a6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257b92d48a6_0_2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257b92d48a6_0_2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257b92d48a6_0_2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257b92d48a6_0_2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257b92d48a6_0_2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257b92d48a6_0_2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Environmental justice areas are areas that have certain characteristics that, historically, have been associated with disproportionate exposure to negative environmental impacts.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257b92d48a6_0_2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9" name="Google Shape;179;g257b92d48a6_0_2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57b92d48a6_0_28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57b92d48a6_0_2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57b92d48a6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57b92d48a6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27a42920d5b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27a42920d5b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g257b92d48a6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 name="Google Shape;74;g257b92d48a6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26df1d33f9c_0_2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26df1d33f9c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88dd43e747_0_1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88dd43e747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88dd43e747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9" name="Google Shape;99;g288dd43e747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88dd43e747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88dd43e747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6"/>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8" y="2404534"/>
            <a:ext cx="7766937"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8" y="4050979"/>
            <a:ext cx="7766937"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977284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581181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407" y="609600"/>
            <a:ext cx="809413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42" y="3632201"/>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2"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32040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28887979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407" y="609600"/>
            <a:ext cx="809413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4" y="4013201"/>
            <a:ext cx="8596668"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2"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510035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4" y="4013201"/>
            <a:ext cx="8596668"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815017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473847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745" y="609745"/>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407" y="609600"/>
            <a:ext cx="7060149"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1452900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86093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6"/>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8" y="2404534"/>
            <a:ext cx="7766937"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8" y="4050979"/>
            <a:ext cx="7766937"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2658111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dirty="0"/>
          </a:p>
        </p:txBody>
      </p:sp>
      <p:sp>
        <p:nvSpPr>
          <p:cNvPr id="7" name="Footer Placeholder 4"/>
          <p:cNvSpPr txBox="1">
            <a:spLocks/>
          </p:cNvSpPr>
          <p:nvPr userDrawn="1"/>
        </p:nvSpPr>
        <p:spPr bwMode="auto">
          <a:xfrm>
            <a:off x="8462964" y="5934075"/>
            <a:ext cx="2895600" cy="7445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marL="0" algn="ctr" defTabSz="914400" rtl="0" eaLnBrk="1" latinLnBrk="0" hangingPunct="1">
              <a:defRPr sz="1200" kern="1200">
                <a:solidFill>
                  <a:schemeClr val="tx1"/>
                </a:solidFill>
                <a:latin typeface="Calibri" pitchFamily="34" charset="0"/>
                <a:ea typeface="+mn-ea"/>
                <a:cs typeface="+mn-cs"/>
              </a:defRPr>
            </a:lvl1pPr>
            <a:lvl2pPr marL="742950" indent="-285750" algn="l" defTabSz="914400" rtl="0" eaLnBrk="1" latinLnBrk="0" hangingPunct="1">
              <a:defRPr sz="1800" kern="1200">
                <a:solidFill>
                  <a:schemeClr val="tx1"/>
                </a:solidFill>
                <a:latin typeface="Calibri" pitchFamily="34" charset="0"/>
                <a:ea typeface="+mn-ea"/>
                <a:cs typeface="+mn-cs"/>
              </a:defRPr>
            </a:lvl2pPr>
            <a:lvl3pPr marL="1143000" indent="-228600" algn="l" defTabSz="914400" rtl="0" eaLnBrk="1" latinLnBrk="0" hangingPunct="1">
              <a:defRPr sz="1800" kern="1200">
                <a:solidFill>
                  <a:schemeClr val="tx1"/>
                </a:solidFill>
                <a:latin typeface="Calibri" pitchFamily="34" charset="0"/>
                <a:ea typeface="+mn-ea"/>
                <a:cs typeface="+mn-cs"/>
              </a:defRPr>
            </a:lvl3pPr>
            <a:lvl4pPr marL="1600200" indent="-228600" algn="l" defTabSz="914400" rtl="0" eaLnBrk="1" latinLnBrk="0" hangingPunct="1">
              <a:defRPr sz="1800" kern="1200">
                <a:solidFill>
                  <a:schemeClr val="tx1"/>
                </a:solidFill>
                <a:latin typeface="Calibri" pitchFamily="34" charset="0"/>
                <a:ea typeface="+mn-ea"/>
                <a:cs typeface="+mn-cs"/>
              </a:defRPr>
            </a:lvl4pPr>
            <a:lvl5pPr marL="2057400" indent="-228600" algn="l" defTabSz="914400" rtl="0" eaLnBrk="1" latinLnBrk="0" hangingPunct="1">
              <a:defRPr sz="1800" kern="1200">
                <a:solidFill>
                  <a:schemeClr val="tx1"/>
                </a:solidFill>
                <a:latin typeface="Calibri"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9pPr>
          </a:lstStyle>
          <a:p>
            <a:pPr algn="r" fontAlgn="base">
              <a:spcBef>
                <a:spcPct val="0"/>
              </a:spcBef>
              <a:spcAft>
                <a:spcPct val="0"/>
              </a:spcAft>
              <a:defRPr/>
            </a:pPr>
            <a:r>
              <a:rPr lang="en-US" dirty="0"/>
              <a:t>Michael G. Crotty, Esquire</a:t>
            </a:r>
          </a:p>
          <a:p>
            <a:pPr algn="r" fontAlgn="base">
              <a:spcBef>
                <a:spcPct val="0"/>
              </a:spcBef>
              <a:spcAft>
                <a:spcPct val="0"/>
              </a:spcAft>
              <a:defRPr/>
            </a:pPr>
            <a:r>
              <a:rPr lang="en-US" dirty="0" err="1"/>
              <a:t>Siana</a:t>
            </a:r>
            <a:r>
              <a:rPr lang="en-US" dirty="0"/>
              <a:t> Law,</a:t>
            </a:r>
            <a:r>
              <a:rPr lang="en-US" baseline="0" dirty="0"/>
              <a:t> LLP</a:t>
            </a:r>
            <a:endParaRPr lang="en-US" dirty="0"/>
          </a:p>
          <a:p>
            <a:pPr algn="r" fontAlgn="base">
              <a:spcBef>
                <a:spcPct val="0"/>
              </a:spcBef>
              <a:spcAft>
                <a:spcPct val="0"/>
              </a:spcAft>
              <a:defRPr/>
            </a:pPr>
            <a:r>
              <a:rPr lang="en-US" dirty="0"/>
              <a:t>941 Pottstown Pike, </a:t>
            </a:r>
            <a:r>
              <a:rPr lang="en-US" dirty="0" err="1"/>
              <a:t>Ste</a:t>
            </a:r>
            <a:r>
              <a:rPr lang="en-US" dirty="0"/>
              <a:t> 200</a:t>
            </a:r>
          </a:p>
          <a:p>
            <a:pPr algn="r" fontAlgn="base">
              <a:spcBef>
                <a:spcPct val="0"/>
              </a:spcBef>
              <a:spcAft>
                <a:spcPct val="0"/>
              </a:spcAft>
              <a:defRPr/>
            </a:pPr>
            <a:r>
              <a:rPr lang="en-US" dirty="0"/>
              <a:t>Chester Springs, PA 19425</a:t>
            </a:r>
          </a:p>
          <a:p>
            <a:pPr algn="r" fontAlgn="base">
              <a:spcBef>
                <a:spcPct val="0"/>
              </a:spcBef>
              <a:spcAft>
                <a:spcPct val="0"/>
              </a:spcAft>
              <a:defRPr/>
            </a:pPr>
            <a:r>
              <a:rPr lang="en-US" dirty="0"/>
              <a:t>(610)</a:t>
            </a:r>
            <a:r>
              <a:rPr lang="en-US" baseline="0" dirty="0"/>
              <a:t> 321-5500</a:t>
            </a:r>
            <a:endParaRPr lang="en-US" dirty="0"/>
          </a:p>
        </p:txBody>
      </p:sp>
      <p:sp>
        <p:nvSpPr>
          <p:cNvPr id="8" name="Footer Placeholder 4"/>
          <p:cNvSpPr txBox="1">
            <a:spLocks/>
          </p:cNvSpPr>
          <p:nvPr userDrawn="1"/>
        </p:nvSpPr>
        <p:spPr bwMode="auto">
          <a:xfrm>
            <a:off x="471828" y="5953238"/>
            <a:ext cx="2895600" cy="7445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marL="0" algn="ctr" defTabSz="914400" rtl="0" eaLnBrk="1" latinLnBrk="0" hangingPunct="1">
              <a:defRPr sz="1200" kern="1200">
                <a:solidFill>
                  <a:schemeClr val="tx1"/>
                </a:solidFill>
                <a:latin typeface="Calibri" pitchFamily="34" charset="0"/>
                <a:ea typeface="+mn-ea"/>
                <a:cs typeface="+mn-cs"/>
              </a:defRPr>
            </a:lvl1pPr>
            <a:lvl2pPr marL="742950" indent="-285750" algn="l" defTabSz="914400" rtl="0" eaLnBrk="1" latinLnBrk="0" hangingPunct="1">
              <a:defRPr sz="1800" kern="1200">
                <a:solidFill>
                  <a:schemeClr val="tx1"/>
                </a:solidFill>
                <a:latin typeface="Calibri" pitchFamily="34" charset="0"/>
                <a:ea typeface="+mn-ea"/>
                <a:cs typeface="+mn-cs"/>
              </a:defRPr>
            </a:lvl2pPr>
            <a:lvl3pPr marL="1143000" indent="-228600" algn="l" defTabSz="914400" rtl="0" eaLnBrk="1" latinLnBrk="0" hangingPunct="1">
              <a:defRPr sz="1800" kern="1200">
                <a:solidFill>
                  <a:schemeClr val="tx1"/>
                </a:solidFill>
                <a:latin typeface="Calibri" pitchFamily="34" charset="0"/>
                <a:ea typeface="+mn-ea"/>
                <a:cs typeface="+mn-cs"/>
              </a:defRPr>
            </a:lvl3pPr>
            <a:lvl4pPr marL="1600200" indent="-228600" algn="l" defTabSz="914400" rtl="0" eaLnBrk="1" latinLnBrk="0" hangingPunct="1">
              <a:defRPr sz="1800" kern="1200">
                <a:solidFill>
                  <a:schemeClr val="tx1"/>
                </a:solidFill>
                <a:latin typeface="Calibri" pitchFamily="34" charset="0"/>
                <a:ea typeface="+mn-ea"/>
                <a:cs typeface="+mn-cs"/>
              </a:defRPr>
            </a:lvl4pPr>
            <a:lvl5pPr marL="2057400" indent="-228600" algn="l" defTabSz="914400" rtl="0" eaLnBrk="1" latinLnBrk="0" hangingPunct="1">
              <a:defRPr sz="1800" kern="1200">
                <a:solidFill>
                  <a:schemeClr val="tx1"/>
                </a:solidFill>
                <a:latin typeface="Calibri"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9pPr>
          </a:lstStyle>
          <a:p>
            <a:pPr algn="l" fontAlgn="base">
              <a:spcBef>
                <a:spcPct val="0"/>
              </a:spcBef>
              <a:spcAft>
                <a:spcPct val="0"/>
              </a:spcAft>
              <a:defRPr/>
            </a:pPr>
            <a:endParaRPr lang="en-US" dirty="0"/>
          </a:p>
        </p:txBody>
      </p:sp>
      <p:pic>
        <p:nvPicPr>
          <p:cNvPr id="10" name="Picture 9" descr="A picture containing monitor, clock, television, meter&#10;&#10;Description automatically generated">
            <a:extLst>
              <a:ext uri="{FF2B5EF4-FFF2-40B4-BE49-F238E27FC236}">
                <a16:creationId xmlns:a16="http://schemas.microsoft.com/office/drawing/2014/main" id="{585C6629-6437-4452-8AEE-30DF7C365AF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2476" y="5863002"/>
            <a:ext cx="3212656" cy="555459"/>
          </a:xfrm>
          <a:prstGeom prst="rect">
            <a:avLst/>
          </a:prstGeom>
        </p:spPr>
      </p:pic>
    </p:spTree>
    <p:extLst>
      <p:ext uri="{BB962C8B-B14F-4D97-AF65-F5344CB8AC3E}">
        <p14:creationId xmlns:p14="http://schemas.microsoft.com/office/powerpoint/2010/main" val="919890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dirty="0"/>
          </a:p>
        </p:txBody>
      </p:sp>
      <p:sp>
        <p:nvSpPr>
          <p:cNvPr id="7" name="Footer Placeholder 4"/>
          <p:cNvSpPr txBox="1">
            <a:spLocks/>
          </p:cNvSpPr>
          <p:nvPr userDrawn="1"/>
        </p:nvSpPr>
        <p:spPr bwMode="auto">
          <a:xfrm>
            <a:off x="8462964" y="5934075"/>
            <a:ext cx="2895600" cy="7445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marL="0" algn="ctr" defTabSz="914400" rtl="0" eaLnBrk="1" latinLnBrk="0" hangingPunct="1">
              <a:defRPr sz="1200" kern="1200">
                <a:solidFill>
                  <a:schemeClr val="tx1"/>
                </a:solidFill>
                <a:latin typeface="Calibri" pitchFamily="34" charset="0"/>
                <a:ea typeface="+mn-ea"/>
                <a:cs typeface="+mn-cs"/>
              </a:defRPr>
            </a:lvl1pPr>
            <a:lvl2pPr marL="742950" indent="-285750" algn="l" defTabSz="914400" rtl="0" eaLnBrk="1" latinLnBrk="0" hangingPunct="1">
              <a:defRPr sz="1800" kern="1200">
                <a:solidFill>
                  <a:schemeClr val="tx1"/>
                </a:solidFill>
                <a:latin typeface="Calibri" pitchFamily="34" charset="0"/>
                <a:ea typeface="+mn-ea"/>
                <a:cs typeface="+mn-cs"/>
              </a:defRPr>
            </a:lvl2pPr>
            <a:lvl3pPr marL="1143000" indent="-228600" algn="l" defTabSz="914400" rtl="0" eaLnBrk="1" latinLnBrk="0" hangingPunct="1">
              <a:defRPr sz="1800" kern="1200">
                <a:solidFill>
                  <a:schemeClr val="tx1"/>
                </a:solidFill>
                <a:latin typeface="Calibri" pitchFamily="34" charset="0"/>
                <a:ea typeface="+mn-ea"/>
                <a:cs typeface="+mn-cs"/>
              </a:defRPr>
            </a:lvl3pPr>
            <a:lvl4pPr marL="1600200" indent="-228600" algn="l" defTabSz="914400" rtl="0" eaLnBrk="1" latinLnBrk="0" hangingPunct="1">
              <a:defRPr sz="1800" kern="1200">
                <a:solidFill>
                  <a:schemeClr val="tx1"/>
                </a:solidFill>
                <a:latin typeface="Calibri" pitchFamily="34" charset="0"/>
                <a:ea typeface="+mn-ea"/>
                <a:cs typeface="+mn-cs"/>
              </a:defRPr>
            </a:lvl4pPr>
            <a:lvl5pPr marL="2057400" indent="-228600" algn="l" defTabSz="914400" rtl="0" eaLnBrk="1" latinLnBrk="0" hangingPunct="1">
              <a:defRPr sz="1800" kern="1200">
                <a:solidFill>
                  <a:schemeClr val="tx1"/>
                </a:solidFill>
                <a:latin typeface="Calibri"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9pPr>
          </a:lstStyle>
          <a:p>
            <a:pPr algn="r" fontAlgn="base">
              <a:spcBef>
                <a:spcPct val="0"/>
              </a:spcBef>
              <a:spcAft>
                <a:spcPct val="0"/>
              </a:spcAft>
              <a:defRPr/>
            </a:pPr>
            <a:r>
              <a:rPr lang="en-US" dirty="0"/>
              <a:t>Siana Law,</a:t>
            </a:r>
            <a:r>
              <a:rPr lang="en-US" baseline="0" dirty="0"/>
              <a:t> LLP</a:t>
            </a:r>
            <a:endParaRPr lang="en-US" dirty="0"/>
          </a:p>
          <a:p>
            <a:pPr algn="r" fontAlgn="base">
              <a:spcBef>
                <a:spcPct val="0"/>
              </a:spcBef>
              <a:spcAft>
                <a:spcPct val="0"/>
              </a:spcAft>
              <a:defRPr/>
            </a:pPr>
            <a:r>
              <a:rPr lang="en-US" dirty="0"/>
              <a:t>941 Pottstown Pike, </a:t>
            </a:r>
            <a:r>
              <a:rPr lang="en-US" dirty="0" err="1"/>
              <a:t>Ste</a:t>
            </a:r>
            <a:r>
              <a:rPr lang="en-US" dirty="0"/>
              <a:t> 200</a:t>
            </a:r>
          </a:p>
          <a:p>
            <a:pPr algn="r" fontAlgn="base">
              <a:spcBef>
                <a:spcPct val="0"/>
              </a:spcBef>
              <a:spcAft>
                <a:spcPct val="0"/>
              </a:spcAft>
              <a:defRPr/>
            </a:pPr>
            <a:r>
              <a:rPr lang="en-US" dirty="0"/>
              <a:t>Chester Springs, PA 19425</a:t>
            </a:r>
          </a:p>
          <a:p>
            <a:pPr algn="r" fontAlgn="base">
              <a:spcBef>
                <a:spcPct val="0"/>
              </a:spcBef>
              <a:spcAft>
                <a:spcPct val="0"/>
              </a:spcAft>
              <a:defRPr/>
            </a:pPr>
            <a:r>
              <a:rPr lang="en-US" dirty="0"/>
              <a:t>(610)</a:t>
            </a:r>
            <a:r>
              <a:rPr lang="en-US" baseline="0" dirty="0"/>
              <a:t> 321-5500</a:t>
            </a:r>
            <a:endParaRPr lang="en-US" dirty="0"/>
          </a:p>
        </p:txBody>
      </p:sp>
      <p:sp>
        <p:nvSpPr>
          <p:cNvPr id="8" name="Footer Placeholder 4"/>
          <p:cNvSpPr txBox="1">
            <a:spLocks/>
          </p:cNvSpPr>
          <p:nvPr userDrawn="1"/>
        </p:nvSpPr>
        <p:spPr bwMode="auto">
          <a:xfrm>
            <a:off x="471828" y="5953238"/>
            <a:ext cx="2895600" cy="74453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bodyPr>
          <a:lstStyle>
            <a:defPPr>
              <a:defRPr lang="en-US"/>
            </a:defPPr>
            <a:lvl1pPr marL="0" algn="ctr" defTabSz="914400" rtl="0" eaLnBrk="1" latinLnBrk="0" hangingPunct="1">
              <a:defRPr sz="1200" kern="1200">
                <a:solidFill>
                  <a:schemeClr val="tx1"/>
                </a:solidFill>
                <a:latin typeface="Calibri" pitchFamily="34" charset="0"/>
                <a:ea typeface="+mn-ea"/>
                <a:cs typeface="+mn-cs"/>
              </a:defRPr>
            </a:lvl1pPr>
            <a:lvl2pPr marL="742950" indent="-285750" algn="l" defTabSz="914400" rtl="0" eaLnBrk="1" latinLnBrk="0" hangingPunct="1">
              <a:defRPr sz="1800" kern="1200">
                <a:solidFill>
                  <a:schemeClr val="tx1"/>
                </a:solidFill>
                <a:latin typeface="Calibri" pitchFamily="34" charset="0"/>
                <a:ea typeface="+mn-ea"/>
                <a:cs typeface="+mn-cs"/>
              </a:defRPr>
            </a:lvl2pPr>
            <a:lvl3pPr marL="1143000" indent="-228600" algn="l" defTabSz="914400" rtl="0" eaLnBrk="1" latinLnBrk="0" hangingPunct="1">
              <a:defRPr sz="1800" kern="1200">
                <a:solidFill>
                  <a:schemeClr val="tx1"/>
                </a:solidFill>
                <a:latin typeface="Calibri" pitchFamily="34" charset="0"/>
                <a:ea typeface="+mn-ea"/>
                <a:cs typeface="+mn-cs"/>
              </a:defRPr>
            </a:lvl3pPr>
            <a:lvl4pPr marL="1600200" indent="-228600" algn="l" defTabSz="914400" rtl="0" eaLnBrk="1" latinLnBrk="0" hangingPunct="1">
              <a:defRPr sz="1800" kern="1200">
                <a:solidFill>
                  <a:schemeClr val="tx1"/>
                </a:solidFill>
                <a:latin typeface="Calibri" pitchFamily="34" charset="0"/>
                <a:ea typeface="+mn-ea"/>
                <a:cs typeface="+mn-cs"/>
              </a:defRPr>
            </a:lvl4pPr>
            <a:lvl5pPr marL="2057400" indent="-228600" algn="l" defTabSz="914400" rtl="0" eaLnBrk="1" latinLnBrk="0" hangingPunct="1">
              <a:defRPr sz="1800" kern="1200">
                <a:solidFill>
                  <a:schemeClr val="tx1"/>
                </a:solidFill>
                <a:latin typeface="Calibri"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Calibri" pitchFamily="34" charset="0"/>
                <a:ea typeface="+mn-ea"/>
                <a:cs typeface="+mn-cs"/>
              </a:defRPr>
            </a:lvl9pPr>
          </a:lstStyle>
          <a:p>
            <a:pPr algn="l" fontAlgn="base">
              <a:spcBef>
                <a:spcPct val="0"/>
              </a:spcBef>
              <a:spcAft>
                <a:spcPct val="0"/>
              </a:spcAft>
              <a:defRPr/>
            </a:pPr>
            <a:endParaRPr lang="en-US" dirty="0"/>
          </a:p>
        </p:txBody>
      </p:sp>
      <p:pic>
        <p:nvPicPr>
          <p:cNvPr id="10" name="Picture 9" descr="A picture containing monitor, clock, television, meter&#10;&#10;Description automatically generated">
            <a:extLst>
              <a:ext uri="{FF2B5EF4-FFF2-40B4-BE49-F238E27FC236}">
                <a16:creationId xmlns:a16="http://schemas.microsoft.com/office/drawing/2014/main" id="{585C6629-6437-4452-8AEE-30DF7C365AF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92476" y="5863002"/>
            <a:ext cx="3212656" cy="555459"/>
          </a:xfrm>
          <a:prstGeom prst="rect">
            <a:avLst/>
          </a:prstGeom>
        </p:spPr>
      </p:pic>
    </p:spTree>
    <p:extLst>
      <p:ext uri="{BB962C8B-B14F-4D97-AF65-F5344CB8AC3E}">
        <p14:creationId xmlns:p14="http://schemas.microsoft.com/office/powerpoint/2010/main" val="1619026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71"/>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2136163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5" y="2160589"/>
            <a:ext cx="4184036"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044" y="2160591"/>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E88D72-27A3-47E7-B5DC-6B9D17C10B43}" type="datetimeFigureOut">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8153481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821"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821" y="2737389"/>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456"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456" y="2737389"/>
            <a:ext cx="4185618"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E88D72-27A3-47E7-B5DC-6B9D17C10B43}" type="datetimeFigureOut">
              <a:rPr lang="en-US" smtClean="0"/>
              <a:t>10/16/2023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9475854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E88D72-27A3-47E7-B5DC-6B9D17C10B43}" type="datetimeFigureOut">
              <a:rPr lang="en-US" smtClean="0"/>
              <a:t>10/16/2023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1862183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E88D72-27A3-47E7-B5DC-6B9D17C10B43}" type="datetimeFigureOut">
              <a:rPr lang="en-US" smtClean="0"/>
              <a:t>10/16/2023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4605052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3"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537" y="515070"/>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3"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E88D72-27A3-47E7-B5DC-6B9D17C10B43}" type="datetimeFigureOut">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2767536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78"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78"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E88D72-27A3-47E7-B5DC-6B9D17C10B43}" type="datetimeFigureOut">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23732686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16839855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407" y="609600"/>
            <a:ext cx="809413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42" y="3632201"/>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2"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89230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978351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71"/>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21827664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407" y="609600"/>
            <a:ext cx="809413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4" y="4013201"/>
            <a:ext cx="8596668"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2"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928310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4" y="4013201"/>
            <a:ext cx="8596668"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6434236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10667761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745" y="609745"/>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407" y="609600"/>
            <a:ext cx="7060149"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E88D72-27A3-47E7-B5DC-6B9D17C10B43}" type="datetimeFigureOut">
              <a:rPr lang="en-US" smtClean="0"/>
              <a:t>10/16/2023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1986140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2283120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842158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876025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849241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3702294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87742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5" y="2160589"/>
            <a:ext cx="4184036"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90044" y="2160591"/>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E88D72-27A3-47E7-B5DC-6B9D17C10B43}" type="datetimeFigureOut">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41908572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1770893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814768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004326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426701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821"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821" y="2737389"/>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456"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456" y="2737389"/>
            <a:ext cx="4185618"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E88D72-27A3-47E7-B5DC-6B9D17C10B43}" type="datetimeFigureOut">
              <a:rPr lang="en-US" smtClean="0"/>
              <a:t>10/16/2023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173873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E88D72-27A3-47E7-B5DC-6B9D17C10B43}" type="datetimeFigureOut">
              <a:rPr lang="en-US" smtClean="0"/>
              <a:t>10/16/2023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407748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E88D72-27A3-47E7-B5DC-6B9D17C10B43}" type="datetimeFigureOut">
              <a:rPr lang="en-US" smtClean="0"/>
              <a:t>10/16/2023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046671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3"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537" y="515070"/>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3"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9E88D72-27A3-47E7-B5DC-6B9D17C10B43}" type="datetimeFigureOut">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1950578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78"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78"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9E88D72-27A3-47E7-B5DC-6B9D17C10B43}" type="datetimeFigureOut">
              <a:rPr lang="en-US" smtClean="0"/>
              <a:t>10/16/2023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A49AEDB-49F4-4B91-BD07-45CFF99F655B}" type="slidenum">
              <a:rPr lang="en-US" smtClean="0"/>
              <a:t>‹#›</a:t>
            </a:fld>
            <a:endParaRPr lang="en-US"/>
          </a:p>
        </p:txBody>
      </p:sp>
    </p:spTree>
    <p:extLst>
      <p:ext uri="{BB962C8B-B14F-4D97-AF65-F5344CB8AC3E}">
        <p14:creationId xmlns:p14="http://schemas.microsoft.com/office/powerpoint/2010/main" val="39372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theme" Target="../theme/theme3.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6"/>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91"/>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2" y="6041508"/>
            <a:ext cx="91194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9E88D72-27A3-47E7-B5DC-6B9D17C10B43}" type="datetimeFigureOut">
              <a:rPr lang="en-US" smtClean="0"/>
              <a:t>10/16/2023</a:t>
            </a:fld>
            <a:endParaRPr lang="en-US"/>
          </a:p>
        </p:txBody>
      </p:sp>
      <p:sp>
        <p:nvSpPr>
          <p:cNvPr id="5" name="Footer Placeholder 4"/>
          <p:cNvSpPr>
            <a:spLocks noGrp="1"/>
          </p:cNvSpPr>
          <p:nvPr>
            <p:ph type="ftr" sz="quarter" idx="3"/>
          </p:nvPr>
        </p:nvSpPr>
        <p:spPr>
          <a:xfrm>
            <a:off x="677334" y="6041508"/>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508"/>
            <a:ext cx="683339" cy="365125"/>
          </a:xfrm>
          <a:prstGeom prst="rect">
            <a:avLst/>
          </a:prstGeom>
        </p:spPr>
        <p:txBody>
          <a:bodyPr vert="horz" lIns="91440" tIns="45720" rIns="91440" bIns="45720" rtlCol="0" anchor="ctr"/>
          <a:lstStyle>
            <a:lvl1pPr algn="r">
              <a:defRPr sz="900">
                <a:solidFill>
                  <a:schemeClr val="accent1"/>
                </a:solidFill>
              </a:defRPr>
            </a:lvl1pPr>
          </a:lstStyle>
          <a:p>
            <a:fld id="{AA49AEDB-49F4-4B91-BD07-45CFF99F655B}" type="slidenum">
              <a:rPr lang="en-US" smtClean="0"/>
              <a:t>‹#›</a:t>
            </a:fld>
            <a:endParaRPr lang="en-US"/>
          </a:p>
        </p:txBody>
      </p:sp>
    </p:spTree>
    <p:extLst>
      <p:ext uri="{BB962C8B-B14F-4D97-AF65-F5344CB8AC3E}">
        <p14:creationId xmlns:p14="http://schemas.microsoft.com/office/powerpoint/2010/main" val="2704285811"/>
      </p:ext>
    </p:extLst>
  </p:cSld>
  <p:clrMap bg1="lt1" tx1="dk1" bg2="lt2" tx2="dk2" accent1="accent1" accent2="accent2" accent3="accent3" accent4="accent4" accent5="accent5" accent6="accent6" hlink="hlink" folHlink="folHlink"/>
  <p:sldLayoutIdLst>
    <p:sldLayoutId id="2147484607" r:id="rId1"/>
    <p:sldLayoutId id="2147484608" r:id="rId2"/>
    <p:sldLayoutId id="2147484609" r:id="rId3"/>
    <p:sldLayoutId id="2147484610" r:id="rId4"/>
    <p:sldLayoutId id="2147484611" r:id="rId5"/>
    <p:sldLayoutId id="2147484612" r:id="rId6"/>
    <p:sldLayoutId id="2147484613" r:id="rId7"/>
    <p:sldLayoutId id="2147484614" r:id="rId8"/>
    <p:sldLayoutId id="2147484615" r:id="rId9"/>
    <p:sldLayoutId id="2147484616" r:id="rId10"/>
    <p:sldLayoutId id="2147484617" r:id="rId11"/>
    <p:sldLayoutId id="2147484618" r:id="rId12"/>
    <p:sldLayoutId id="2147484619" r:id="rId13"/>
    <p:sldLayoutId id="2147484620" r:id="rId14"/>
    <p:sldLayoutId id="2147484621" r:id="rId15"/>
    <p:sldLayoutId id="2147484622" r:id="rId16"/>
    <p:sldLayoutId id="2147484652"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6"/>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91"/>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2" y="6041508"/>
            <a:ext cx="91194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9E88D72-27A3-47E7-B5DC-6B9D17C10B43}" type="datetimeFigureOut">
              <a:rPr lang="en-US" smtClean="0"/>
              <a:t>10/16/2023</a:t>
            </a:fld>
            <a:endParaRPr lang="en-US"/>
          </a:p>
        </p:txBody>
      </p:sp>
      <p:sp>
        <p:nvSpPr>
          <p:cNvPr id="5" name="Footer Placeholder 4"/>
          <p:cNvSpPr>
            <a:spLocks noGrp="1"/>
          </p:cNvSpPr>
          <p:nvPr>
            <p:ph type="ftr" sz="quarter" idx="3"/>
          </p:nvPr>
        </p:nvSpPr>
        <p:spPr>
          <a:xfrm>
            <a:off x="677334" y="6041508"/>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508"/>
            <a:ext cx="683339" cy="365125"/>
          </a:xfrm>
          <a:prstGeom prst="rect">
            <a:avLst/>
          </a:prstGeom>
        </p:spPr>
        <p:txBody>
          <a:bodyPr vert="horz" lIns="91440" tIns="45720" rIns="91440" bIns="45720" rtlCol="0" anchor="ctr"/>
          <a:lstStyle>
            <a:lvl1pPr algn="r">
              <a:defRPr sz="900">
                <a:solidFill>
                  <a:schemeClr val="accent1"/>
                </a:solidFill>
              </a:defRPr>
            </a:lvl1pPr>
          </a:lstStyle>
          <a:p>
            <a:fld id="{AA49AEDB-49F4-4B91-BD07-45CFF99F655B}" type="slidenum">
              <a:rPr lang="en-US" smtClean="0"/>
              <a:t>‹#›</a:t>
            </a:fld>
            <a:endParaRPr lang="en-US"/>
          </a:p>
        </p:txBody>
      </p:sp>
    </p:spTree>
    <p:extLst>
      <p:ext uri="{BB962C8B-B14F-4D97-AF65-F5344CB8AC3E}">
        <p14:creationId xmlns:p14="http://schemas.microsoft.com/office/powerpoint/2010/main" val="3353522479"/>
      </p:ext>
    </p:extLst>
  </p:cSld>
  <p:clrMap bg1="lt1" tx1="dk1" bg2="lt2" tx2="dk2" accent1="accent1" accent2="accent2" accent3="accent3" accent4="accent4" accent5="accent5" accent6="accent6" hlink="hlink" folHlink="folHlink"/>
  <p:sldLayoutIdLst>
    <p:sldLayoutId id="2147484624" r:id="rId1"/>
    <p:sldLayoutId id="2147484625" r:id="rId2"/>
    <p:sldLayoutId id="2147484626" r:id="rId3"/>
    <p:sldLayoutId id="2147484627" r:id="rId4"/>
    <p:sldLayoutId id="2147484628" r:id="rId5"/>
    <p:sldLayoutId id="2147484629" r:id="rId6"/>
    <p:sldLayoutId id="2147484630" r:id="rId7"/>
    <p:sldLayoutId id="2147484631" r:id="rId8"/>
    <p:sldLayoutId id="2147484632" r:id="rId9"/>
    <p:sldLayoutId id="2147484633" r:id="rId10"/>
    <p:sldLayoutId id="2147484634" r:id="rId11"/>
    <p:sldLayoutId id="2147484635" r:id="rId12"/>
    <p:sldLayoutId id="2147484636" r:id="rId13"/>
    <p:sldLayoutId id="2147484637" r:id="rId14"/>
    <p:sldLayoutId id="2147484638" r:id="rId15"/>
    <p:sldLayoutId id="214748463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116468983"/>
      </p:ext>
    </p:extLst>
  </p:cSld>
  <p:clrMap bg1="lt1" tx1="dk1" bg2="dk2" tx2="lt2" accent1="accent1" accent2="accent2" accent3="accent3" accent4="accent4" accent5="accent5" accent6="accent6" hlink="hlink" folHlink="folHlink"/>
  <p:sldLayoutIdLst>
    <p:sldLayoutId id="2147484642" r:id="rId1"/>
    <p:sldLayoutId id="2147484643" r:id="rId2"/>
    <p:sldLayoutId id="2147484644" r:id="rId3"/>
    <p:sldLayoutId id="2147484645" r:id="rId4"/>
    <p:sldLayoutId id="2147484646" r:id="rId5"/>
    <p:sldLayoutId id="2147484647" r:id="rId6"/>
    <p:sldLayoutId id="2147484648" r:id="rId7"/>
    <p:sldLayoutId id="2147484649" r:id="rId8"/>
    <p:sldLayoutId id="2147484650" r:id="rId9"/>
    <p:sldLayoutId id="214748465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australiansolarquotes.com.au/2014/05/09/martifer-solar-farms-ahead-of-schedule/"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australiansolarquotes.com.au/2014/05/09/martifer-solar-farms-ahead-of-schedule/"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australiansolarquotes.com.au/2014/05/09/martifer-solar-farms-ahead-of-schedule/"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flickr.com/photos/wedding-photography-by-jonathan-day/3533795494"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flickr.com/photos/wedding-photography-by-jonathan-day/3533795494"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5.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7.xml"/><Relationship Id="rId5" Type="http://schemas.openxmlformats.org/officeDocument/2006/relationships/image" Target="../media/image1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7.xml"/><Relationship Id="rId4" Type="http://schemas.openxmlformats.org/officeDocument/2006/relationships/image" Target="../media/image19.gif"/></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openxmlformats.org/officeDocument/2006/relationships/image" Target="../media/image20.gif"/></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7.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embrown@sianalaw.com" TargetMode="Externa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7.xml"/><Relationship Id="rId4" Type="http://schemas.openxmlformats.org/officeDocument/2006/relationships/image" Target="../media/image23.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flickr.com/photos/thecourtyard/27328804624" TargetMode="External"/><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usa.streetsblog.org/2013/08/08/ft-belvoir-pioneering-the-u-s-militarys-brand-of-smart-growth/"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mgcrotty@sianalaw.com" TargetMode="Externa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3" Type="http://schemas.openxmlformats.org/officeDocument/2006/relationships/hyperlink" Target="http://usa.streetsblog.org/2013/08/08/ft-belvoir-pioneering-the-u-s-militarys-brand-of-smart-growth/"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usa.streetsblog.org/2013/08/08/ft-belvoir-pioneering-the-u-s-militarys-brand-of-smart-growth/" TargetMode="External"/><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hyperlink" Target="https://whydyoueatthat.wordpress.com/2011/05/20/goats-milk-and-its-cheesy-history-part-ii/" TargetMode="External"/><Relationship Id="rId2" Type="http://schemas.openxmlformats.org/officeDocument/2006/relationships/image" Target="../media/image27.jp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0893" y="812593"/>
            <a:ext cx="10467702" cy="1031736"/>
          </a:xfrm>
        </p:spPr>
        <p:txBody>
          <a:bodyPr>
            <a:noAutofit/>
          </a:bodyPr>
          <a:lstStyle/>
          <a:p>
            <a:pPr algn="ctr"/>
            <a:r>
              <a:rPr lang="en-US" sz="3600" dirty="0">
                <a:solidFill>
                  <a:srgbClr val="002060"/>
                </a:solidFill>
                <a:latin typeface="Vani" panose="020B0502040204020203" pitchFamily="18" charset="0"/>
                <a:cs typeface="Vani" panose="020B0502040204020203" pitchFamily="18" charset="0"/>
              </a:rPr>
              <a:t>Zoning Trends and Best Management Practices</a:t>
            </a:r>
            <a:endParaRPr lang="en-US" sz="3600" dirty="0">
              <a:solidFill>
                <a:srgbClr val="FF0000"/>
              </a:solidFill>
              <a:latin typeface="Bookman Old Style" panose="02050604050505020204" pitchFamily="18" charset="0"/>
            </a:endParaRPr>
          </a:p>
        </p:txBody>
      </p:sp>
      <p:sp>
        <p:nvSpPr>
          <p:cNvPr id="3" name="Subtitle 2"/>
          <p:cNvSpPr>
            <a:spLocks noGrp="1"/>
          </p:cNvSpPr>
          <p:nvPr>
            <p:ph type="subTitle" idx="1"/>
          </p:nvPr>
        </p:nvSpPr>
        <p:spPr>
          <a:xfrm>
            <a:off x="-103695" y="1844329"/>
            <a:ext cx="11320335" cy="3509692"/>
          </a:xfrm>
        </p:spPr>
        <p:txBody>
          <a:bodyPr>
            <a:normAutofit/>
          </a:bodyPr>
          <a:lstStyle/>
          <a:p>
            <a:pPr algn="ctr"/>
            <a:r>
              <a:rPr lang="en-US" dirty="0">
                <a:solidFill>
                  <a:srgbClr val="FF0000"/>
                </a:solidFill>
                <a:latin typeface="Book Antiqua" panose="02040602050305030304" pitchFamily="18" charset="0"/>
              </a:rPr>
              <a:t>By: </a:t>
            </a:r>
          </a:p>
          <a:p>
            <a:pPr algn="just"/>
            <a:r>
              <a:rPr lang="en-US" dirty="0">
                <a:solidFill>
                  <a:srgbClr val="FF0000"/>
                </a:solidFill>
                <a:latin typeface="Book Antiqua" panose="02040602050305030304" pitchFamily="18" charset="0"/>
              </a:rPr>
              <a:t>				</a:t>
            </a:r>
            <a:r>
              <a:rPr lang="en-US" sz="2400" cap="small" dirty="0">
                <a:solidFill>
                  <a:schemeClr val="tx2"/>
                </a:solidFill>
                <a:latin typeface="Book Antiqua" panose="02040602050305030304" pitchFamily="18" charset="0"/>
              </a:rPr>
              <a:t>Siana Law	</a:t>
            </a:r>
            <a:r>
              <a:rPr lang="en-US" sz="2400" cap="all" dirty="0">
                <a:solidFill>
                  <a:schemeClr val="tx2"/>
                </a:solidFill>
                <a:latin typeface="Book Antiqua" panose="02040602050305030304" pitchFamily="18" charset="0"/>
              </a:rPr>
              <a:t>								P</a:t>
            </a:r>
            <a:r>
              <a:rPr lang="en-US" sz="2400" cap="small" dirty="0">
                <a:solidFill>
                  <a:schemeClr val="tx2"/>
                </a:solidFill>
                <a:latin typeface="Book Antiqua" panose="02040602050305030304" pitchFamily="18" charset="0"/>
              </a:rPr>
              <a:t>ennFuture</a:t>
            </a:r>
          </a:p>
          <a:p>
            <a:pPr algn="just"/>
            <a:r>
              <a:rPr lang="en-US" dirty="0">
                <a:solidFill>
                  <a:srgbClr val="FF0000"/>
                </a:solidFill>
                <a:latin typeface="Book Antiqua" panose="02040602050305030304" pitchFamily="18" charset="0"/>
              </a:rPr>
              <a:t>			Michael G. Crotty, Esquire &amp;						Brigitte M. Meyer, Esquire</a:t>
            </a:r>
          </a:p>
          <a:p>
            <a:pPr algn="just"/>
            <a:r>
              <a:rPr lang="en-US" dirty="0">
                <a:solidFill>
                  <a:srgbClr val="FF0000"/>
                </a:solidFill>
                <a:latin typeface="Book Antiqua" panose="02040602050305030304" pitchFamily="18" charset="0"/>
              </a:rPr>
              <a:t>			Eric M. Brown, Esquire</a:t>
            </a:r>
          </a:p>
          <a:p>
            <a:pPr algn="ctr"/>
            <a:endParaRPr lang="en-US" sz="2000" i="1" dirty="0">
              <a:solidFill>
                <a:srgbClr val="FF0000"/>
              </a:solidFill>
              <a:latin typeface="Book Antiqua" panose="02040602050305030304" pitchFamily="18" charset="0"/>
            </a:endParaRPr>
          </a:p>
        </p:txBody>
      </p:sp>
      <p:pic>
        <p:nvPicPr>
          <p:cNvPr id="1026" name="Picture 2" descr="80s Fashion Trends List: Top Ten 1980s Trends - Women &amp; Men – Legacybox">
            <a:extLst>
              <a:ext uri="{FF2B5EF4-FFF2-40B4-BE49-F238E27FC236}">
                <a16:creationId xmlns:a16="http://schemas.microsoft.com/office/drawing/2014/main" id="{E7E96499-A96C-1D05-6204-D85E6972E2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1220" y="3740793"/>
            <a:ext cx="4207047" cy="2799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9075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4" y="717363"/>
            <a:ext cx="8511837" cy="827314"/>
          </a:xfrm>
        </p:spPr>
        <p:txBody>
          <a:bodyPr>
            <a:normAutofit/>
          </a:bodyPr>
          <a:lstStyle/>
          <a:p>
            <a:pPr algn="ctr"/>
            <a:r>
              <a:rPr lang="en-US" dirty="0">
                <a:solidFill>
                  <a:srgbClr val="002060"/>
                </a:solidFill>
              </a:rPr>
              <a:t>Solar Farms</a:t>
            </a:r>
          </a:p>
        </p:txBody>
      </p:sp>
      <p:sp>
        <p:nvSpPr>
          <p:cNvPr id="3" name="Content Placeholder 2"/>
          <p:cNvSpPr>
            <a:spLocks noGrp="1"/>
          </p:cNvSpPr>
          <p:nvPr>
            <p:ph idx="1"/>
          </p:nvPr>
        </p:nvSpPr>
        <p:spPr>
          <a:xfrm>
            <a:off x="688839" y="1131019"/>
            <a:ext cx="8879367" cy="4879487"/>
          </a:xfrm>
        </p:spPr>
        <p:txBody>
          <a:bodyPr>
            <a:normAutofit/>
          </a:bodyPr>
          <a:lstStyle/>
          <a:p>
            <a:pPr marL="457200" lvl="3" indent="0">
              <a:buNone/>
            </a:pPr>
            <a:endParaRPr lang="en-US" sz="1800" u="sng" dirty="0"/>
          </a:p>
          <a:p>
            <a:pPr marL="742950" lvl="3" indent="-285750"/>
            <a:r>
              <a:rPr lang="en-US" sz="1800" dirty="0"/>
              <a:t>Ordinance and Planning Considerations</a:t>
            </a:r>
          </a:p>
          <a:p>
            <a:pPr marL="1200150" lvl="4" indent="-285750"/>
            <a:r>
              <a:rPr lang="en-US" sz="1800" dirty="0"/>
              <a:t>Where:  Whether to allow on Agricultural Properties; minimum lot sizes/max lot sizes? </a:t>
            </a:r>
          </a:p>
          <a:p>
            <a:pPr marL="1200150" lvl="4" indent="-285750"/>
            <a:r>
              <a:rPr lang="en-US" sz="1800" dirty="0"/>
              <a:t>How: Permitting process (as it may not trip land development)?</a:t>
            </a:r>
          </a:p>
          <a:p>
            <a:pPr marL="1200150" lvl="4" indent="-285750"/>
            <a:r>
              <a:rPr lang="en-US" sz="1800" dirty="0"/>
              <a:t>What: </a:t>
            </a:r>
          </a:p>
          <a:p>
            <a:pPr marL="1657350" lvl="5" indent="-285750"/>
            <a:r>
              <a:rPr lang="en-US" sz="1800" dirty="0"/>
              <a:t>Glare protections and Buffering</a:t>
            </a:r>
          </a:p>
          <a:p>
            <a:pPr marL="1657350" lvl="5" indent="-285750"/>
            <a:r>
              <a:rPr lang="en-US" sz="1800" dirty="0"/>
              <a:t>Compatibility with agricultural use</a:t>
            </a:r>
          </a:p>
          <a:p>
            <a:pPr marL="1828800" lvl="6" indent="0">
              <a:buNone/>
            </a:pPr>
            <a:r>
              <a:rPr lang="en-US" sz="1800" dirty="0"/>
              <a:t>&amp; accessory to it? </a:t>
            </a:r>
          </a:p>
          <a:p>
            <a:pPr marL="1657350" lvl="5" indent="-285750"/>
            <a:r>
              <a:rPr lang="en-US" sz="1800" dirty="0"/>
              <a:t>Whether treated as impervious?</a:t>
            </a:r>
          </a:p>
          <a:p>
            <a:pPr marL="1657350" lvl="5" indent="-285750"/>
            <a:r>
              <a:rPr lang="en-US" sz="1800" dirty="0"/>
              <a:t>Decommissioning procedures and security $$$</a:t>
            </a:r>
          </a:p>
          <a:p>
            <a:pPr marL="1657350" lvl="5" indent="-285750"/>
            <a:endParaRPr lang="en-US" sz="1800" dirty="0"/>
          </a:p>
          <a:p>
            <a:pPr marL="1657350" lvl="5" indent="-285750"/>
            <a:endParaRPr lang="en-US" sz="1800" dirty="0"/>
          </a:p>
          <a:p>
            <a:pPr marL="742950" lvl="3" indent="-285750"/>
            <a:endParaRPr lang="en-US" sz="1800" dirty="0"/>
          </a:p>
          <a:p>
            <a:pPr marL="742950" lvl="3" indent="-285750">
              <a:buFont typeface="Courier New" panose="02070309020205020404" pitchFamily="49" charset="0"/>
              <a:buChar char="o"/>
            </a:pPr>
            <a:endParaRPr lang="en-US" sz="1800" dirty="0"/>
          </a:p>
          <a:p>
            <a:pPr marL="457200" lvl="3" indent="0">
              <a:buNone/>
            </a:pPr>
            <a:endParaRPr lang="en-US" sz="1800" dirty="0"/>
          </a:p>
        </p:txBody>
      </p:sp>
      <p:pic>
        <p:nvPicPr>
          <p:cNvPr id="5" name="Picture 4" descr="Solar panels on a field&#10;&#10;Description automatically generated with medium confidence">
            <a:extLst>
              <a:ext uri="{FF2B5EF4-FFF2-40B4-BE49-F238E27FC236}">
                <a16:creationId xmlns:a16="http://schemas.microsoft.com/office/drawing/2014/main" id="{F4B40EA5-D058-A810-F620-E7FA68FE82D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366685" y="3149486"/>
            <a:ext cx="4146812" cy="2427402"/>
          </a:xfrm>
          <a:prstGeom prst="rect">
            <a:avLst/>
          </a:prstGeom>
        </p:spPr>
      </p:pic>
    </p:spTree>
    <p:extLst>
      <p:ext uri="{BB962C8B-B14F-4D97-AF65-F5344CB8AC3E}">
        <p14:creationId xmlns:p14="http://schemas.microsoft.com/office/powerpoint/2010/main" val="722833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4" y="717363"/>
            <a:ext cx="8511837" cy="827314"/>
          </a:xfrm>
        </p:spPr>
        <p:txBody>
          <a:bodyPr>
            <a:normAutofit/>
          </a:bodyPr>
          <a:lstStyle/>
          <a:p>
            <a:pPr algn="ctr"/>
            <a:r>
              <a:rPr lang="en-US" dirty="0">
                <a:solidFill>
                  <a:srgbClr val="002060"/>
                </a:solidFill>
              </a:rPr>
              <a:t>Solar Farms</a:t>
            </a:r>
          </a:p>
        </p:txBody>
      </p:sp>
      <p:sp>
        <p:nvSpPr>
          <p:cNvPr id="3" name="Content Placeholder 2"/>
          <p:cNvSpPr>
            <a:spLocks noGrp="1"/>
          </p:cNvSpPr>
          <p:nvPr>
            <p:ph idx="1"/>
          </p:nvPr>
        </p:nvSpPr>
        <p:spPr>
          <a:xfrm>
            <a:off x="688839" y="1131019"/>
            <a:ext cx="8879367" cy="4879487"/>
          </a:xfrm>
        </p:spPr>
        <p:txBody>
          <a:bodyPr>
            <a:normAutofit/>
          </a:bodyPr>
          <a:lstStyle/>
          <a:p>
            <a:pPr marL="457200" lvl="3" indent="0">
              <a:buNone/>
            </a:pPr>
            <a:endParaRPr lang="en-US" sz="1800" u="sng" dirty="0"/>
          </a:p>
          <a:p>
            <a:pPr marL="742950" lvl="3" indent="-285750"/>
            <a:r>
              <a:rPr lang="en-US" sz="1800" dirty="0"/>
              <a:t>ACRE Considerations</a:t>
            </a:r>
          </a:p>
          <a:p>
            <a:pPr marL="1200150" lvl="4" indent="-285750"/>
            <a:r>
              <a:rPr lang="en-US" sz="1800" dirty="0"/>
              <a:t>Is a solar array for off-site consumption part of a “normal agricultural operation”? </a:t>
            </a:r>
          </a:p>
          <a:p>
            <a:pPr marL="1200150" lvl="4" indent="-285750"/>
            <a:endParaRPr lang="en-US" sz="1800" dirty="0"/>
          </a:p>
          <a:p>
            <a:pPr marL="1200150" lvl="4" indent="-285750"/>
            <a:r>
              <a:rPr lang="en-US" sz="1800" dirty="0"/>
              <a:t>No controlling authority.  </a:t>
            </a:r>
          </a:p>
          <a:p>
            <a:pPr marL="1200150" lvl="4" indent="-285750"/>
            <a:endParaRPr lang="en-US" sz="1800" dirty="0"/>
          </a:p>
          <a:p>
            <a:pPr marL="1200150" lvl="4" indent="-285750"/>
            <a:r>
              <a:rPr lang="en-US" sz="1800" dirty="0"/>
              <a:t>Necessary support component to ag operation vs. separate, distinct use from the farming/ag operation</a:t>
            </a:r>
          </a:p>
          <a:p>
            <a:pPr marL="1200150" lvl="4" indent="-285750"/>
            <a:endParaRPr lang="en-US" sz="1800" dirty="0"/>
          </a:p>
          <a:p>
            <a:pPr marL="1200150" lvl="4" indent="-285750"/>
            <a:r>
              <a:rPr lang="en-US" sz="1800" dirty="0"/>
              <a:t>1 ACRE complaint “pending review” </a:t>
            </a:r>
          </a:p>
          <a:p>
            <a:pPr marL="1657350" lvl="5" indent="-285750"/>
            <a:endParaRPr lang="en-US" sz="1800" dirty="0"/>
          </a:p>
          <a:p>
            <a:pPr marL="1657350" lvl="5" indent="-285750"/>
            <a:endParaRPr lang="en-US" sz="1800" dirty="0"/>
          </a:p>
          <a:p>
            <a:pPr marL="742950" lvl="3" indent="-285750"/>
            <a:endParaRPr lang="en-US" sz="1800" dirty="0"/>
          </a:p>
          <a:p>
            <a:pPr marL="742950" lvl="3" indent="-285750">
              <a:buFont typeface="Courier New" panose="02070309020205020404" pitchFamily="49" charset="0"/>
              <a:buChar char="o"/>
            </a:pPr>
            <a:endParaRPr lang="en-US" sz="1800" dirty="0"/>
          </a:p>
          <a:p>
            <a:pPr marL="457200" lvl="3" indent="0">
              <a:buNone/>
            </a:pPr>
            <a:endParaRPr lang="en-US" sz="1800" dirty="0"/>
          </a:p>
        </p:txBody>
      </p:sp>
      <p:pic>
        <p:nvPicPr>
          <p:cNvPr id="5" name="Picture 4" descr="Solar panels on a field&#10;&#10;Description automatically generated with medium confidence">
            <a:extLst>
              <a:ext uri="{FF2B5EF4-FFF2-40B4-BE49-F238E27FC236}">
                <a16:creationId xmlns:a16="http://schemas.microsoft.com/office/drawing/2014/main" id="{F4B40EA5-D058-A810-F620-E7FA68FE82D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7651902" y="4430598"/>
            <a:ext cx="4146812" cy="2427402"/>
          </a:xfrm>
          <a:prstGeom prst="rect">
            <a:avLst/>
          </a:prstGeom>
        </p:spPr>
      </p:pic>
    </p:spTree>
    <p:extLst>
      <p:ext uri="{BB962C8B-B14F-4D97-AF65-F5344CB8AC3E}">
        <p14:creationId xmlns:p14="http://schemas.microsoft.com/office/powerpoint/2010/main" val="4002300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4" y="717363"/>
            <a:ext cx="8511837" cy="827314"/>
          </a:xfrm>
        </p:spPr>
        <p:txBody>
          <a:bodyPr>
            <a:normAutofit/>
          </a:bodyPr>
          <a:lstStyle/>
          <a:p>
            <a:pPr algn="ctr"/>
            <a:r>
              <a:rPr lang="en-US" dirty="0">
                <a:solidFill>
                  <a:srgbClr val="002060"/>
                </a:solidFill>
              </a:rPr>
              <a:t>Solar Farms</a:t>
            </a:r>
          </a:p>
        </p:txBody>
      </p:sp>
      <p:sp>
        <p:nvSpPr>
          <p:cNvPr id="3" name="Content Placeholder 2"/>
          <p:cNvSpPr>
            <a:spLocks noGrp="1"/>
          </p:cNvSpPr>
          <p:nvPr>
            <p:ph idx="1"/>
          </p:nvPr>
        </p:nvSpPr>
        <p:spPr>
          <a:xfrm>
            <a:off x="688839" y="1131019"/>
            <a:ext cx="8879367" cy="4879487"/>
          </a:xfrm>
        </p:spPr>
        <p:txBody>
          <a:bodyPr>
            <a:normAutofit/>
          </a:bodyPr>
          <a:lstStyle/>
          <a:p>
            <a:pPr marL="457200" lvl="3" indent="0">
              <a:buNone/>
            </a:pPr>
            <a:endParaRPr lang="en-US" sz="1800" u="sng" dirty="0"/>
          </a:p>
          <a:p>
            <a:pPr marL="457200" lvl="3" indent="0">
              <a:buNone/>
            </a:pPr>
            <a:r>
              <a:rPr lang="en-US" sz="1800" b="1" u="sng" dirty="0"/>
              <a:t>Not always Presented as Accessory to Farms!</a:t>
            </a:r>
          </a:p>
          <a:p>
            <a:pPr marL="742950" lvl="3" indent="-285750"/>
            <a:r>
              <a:rPr lang="en-US" sz="1800" u="sng" dirty="0"/>
              <a:t>Northampton Area School District v. Lehigh Township ZHB</a:t>
            </a:r>
            <a:r>
              <a:rPr lang="en-US" sz="1800" dirty="0"/>
              <a:t>: 2013 Commonwealth Court decision</a:t>
            </a:r>
          </a:p>
          <a:p>
            <a:pPr marL="1200150" lvl="4" indent="-285750"/>
            <a:r>
              <a:rPr lang="en-US" sz="1800" dirty="0"/>
              <a:t>School sought to use 4 of 19 acres for solar array field as “accessory use”</a:t>
            </a:r>
          </a:p>
          <a:p>
            <a:pPr marL="1200150" lvl="4" indent="-285750"/>
            <a:r>
              <a:rPr lang="en-US" sz="1800" dirty="0"/>
              <a:t>7,000 solar energy panels to “support the existing school use” (on-site use only, cost savings for school, plus educational component)</a:t>
            </a:r>
          </a:p>
          <a:p>
            <a:pPr marL="1200150" lvl="4" indent="-285750"/>
            <a:r>
              <a:rPr lang="en-US" sz="1800" dirty="0"/>
              <a:t>ZO denied as second commercial use and School appealed to ZHB.  ZHB upholds the ZO.</a:t>
            </a:r>
          </a:p>
          <a:p>
            <a:pPr marL="1200150" lvl="4" indent="-285750"/>
            <a:r>
              <a:rPr lang="en-US" sz="1800" dirty="0" err="1"/>
              <a:t>Cmwlth</a:t>
            </a:r>
            <a:r>
              <a:rPr lang="en-US" sz="1800" dirty="0"/>
              <a:t> Ct: Solar use allowed under accessory use language which allowed on-site solar generally.  Ct leaves open whether solar panels for off-site generation may be a principal use allowed under zoning. </a:t>
            </a:r>
          </a:p>
          <a:p>
            <a:pPr marL="1200150" lvl="4" indent="-285750"/>
            <a:endParaRPr lang="en-US" sz="1800" dirty="0"/>
          </a:p>
          <a:p>
            <a:pPr marL="1200150" lvl="4" indent="-285750"/>
            <a:endParaRPr lang="en-US" sz="1800" dirty="0"/>
          </a:p>
          <a:p>
            <a:pPr marL="1657350" lvl="5" indent="-285750"/>
            <a:endParaRPr lang="en-US" sz="1800" dirty="0"/>
          </a:p>
          <a:p>
            <a:pPr marL="1657350" lvl="5" indent="-285750"/>
            <a:endParaRPr lang="en-US" sz="1800" dirty="0"/>
          </a:p>
          <a:p>
            <a:pPr marL="742950" lvl="3" indent="-285750"/>
            <a:endParaRPr lang="en-US" sz="1800" dirty="0"/>
          </a:p>
          <a:p>
            <a:pPr marL="742950" lvl="3" indent="-285750">
              <a:buFont typeface="Courier New" panose="02070309020205020404" pitchFamily="49" charset="0"/>
              <a:buChar char="o"/>
            </a:pPr>
            <a:endParaRPr lang="en-US" sz="1800" dirty="0"/>
          </a:p>
          <a:p>
            <a:pPr marL="457200" lvl="3" indent="0">
              <a:buNone/>
            </a:pPr>
            <a:endParaRPr lang="en-US" sz="1800" dirty="0"/>
          </a:p>
        </p:txBody>
      </p:sp>
      <p:pic>
        <p:nvPicPr>
          <p:cNvPr id="5" name="Picture 4" descr="Solar panels on a field&#10;&#10;Description automatically generated with medium confidence">
            <a:extLst>
              <a:ext uri="{FF2B5EF4-FFF2-40B4-BE49-F238E27FC236}">
                <a16:creationId xmlns:a16="http://schemas.microsoft.com/office/drawing/2014/main" id="{F4B40EA5-D058-A810-F620-E7FA68FE82DA}"/>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427602" y="541538"/>
            <a:ext cx="3291026" cy="1926454"/>
          </a:xfrm>
          <a:prstGeom prst="rect">
            <a:avLst/>
          </a:prstGeom>
        </p:spPr>
      </p:pic>
    </p:spTree>
    <p:extLst>
      <p:ext uri="{BB962C8B-B14F-4D97-AF65-F5344CB8AC3E}">
        <p14:creationId xmlns:p14="http://schemas.microsoft.com/office/powerpoint/2010/main" val="2139956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845" y="1297577"/>
            <a:ext cx="9163599" cy="2769325"/>
          </a:xfrm>
        </p:spPr>
        <p:txBody>
          <a:bodyPr>
            <a:normAutofit/>
          </a:bodyPr>
          <a:lstStyle/>
          <a:p>
            <a:pPr algn="ctr"/>
            <a:r>
              <a:rPr lang="en-US" dirty="0" err="1">
                <a:solidFill>
                  <a:srgbClr val="002060"/>
                </a:solidFill>
              </a:rPr>
              <a:t>Agritainment</a:t>
            </a:r>
            <a:r>
              <a:rPr lang="en-US" dirty="0">
                <a:solidFill>
                  <a:srgbClr val="002060"/>
                </a:solidFill>
              </a:rPr>
              <a:t>/</a:t>
            </a:r>
            <a:r>
              <a:rPr lang="en-US" dirty="0" err="1">
                <a:solidFill>
                  <a:srgbClr val="002060"/>
                </a:solidFill>
              </a:rPr>
              <a:t>Agritourisim</a:t>
            </a:r>
            <a:br>
              <a:rPr lang="en-US" dirty="0">
                <a:solidFill>
                  <a:srgbClr val="002060"/>
                </a:solidFill>
              </a:rPr>
            </a:br>
            <a:br>
              <a:rPr lang="en-US" dirty="0">
                <a:solidFill>
                  <a:srgbClr val="002060"/>
                </a:solidFill>
              </a:rPr>
            </a:br>
            <a:endParaRPr lang="en-US" dirty="0">
              <a:solidFill>
                <a:srgbClr val="FF0000"/>
              </a:solidFill>
            </a:endParaRPr>
          </a:p>
        </p:txBody>
      </p:sp>
    </p:spTree>
    <p:extLst>
      <p:ext uri="{BB962C8B-B14F-4D97-AF65-F5344CB8AC3E}">
        <p14:creationId xmlns:p14="http://schemas.microsoft.com/office/powerpoint/2010/main" val="285308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8075EF-E44D-868E-7C9B-1FA591D368F3}"/>
              </a:ext>
            </a:extLst>
          </p:cNvPr>
          <p:cNvSpPr>
            <a:spLocks noGrp="1"/>
          </p:cNvSpPr>
          <p:nvPr>
            <p:ph type="title"/>
          </p:nvPr>
        </p:nvSpPr>
        <p:spPr>
          <a:xfrm>
            <a:off x="677334" y="609600"/>
            <a:ext cx="8596668" cy="750073"/>
          </a:xfrm>
        </p:spPr>
        <p:txBody>
          <a:bodyPr/>
          <a:lstStyle/>
          <a:p>
            <a:pPr algn="ctr"/>
            <a:r>
              <a:rPr lang="en-US" dirty="0" err="1"/>
              <a:t>Agritainment</a:t>
            </a:r>
            <a:r>
              <a:rPr lang="en-US" dirty="0"/>
              <a:t>/Agritourism</a:t>
            </a:r>
          </a:p>
        </p:txBody>
      </p:sp>
      <p:sp>
        <p:nvSpPr>
          <p:cNvPr id="3" name="Content Placeholder 2">
            <a:extLst>
              <a:ext uri="{FF2B5EF4-FFF2-40B4-BE49-F238E27FC236}">
                <a16:creationId xmlns:a16="http://schemas.microsoft.com/office/drawing/2014/main" id="{9FEDC1BA-E267-5633-9881-1E6A28B2CE5B}"/>
              </a:ext>
            </a:extLst>
          </p:cNvPr>
          <p:cNvSpPr>
            <a:spLocks noGrp="1"/>
          </p:cNvSpPr>
          <p:nvPr>
            <p:ph idx="1"/>
          </p:nvPr>
        </p:nvSpPr>
        <p:spPr>
          <a:xfrm>
            <a:off x="677334" y="1359673"/>
            <a:ext cx="8596668" cy="4681691"/>
          </a:xfrm>
        </p:spPr>
        <p:txBody>
          <a:bodyPr/>
          <a:lstStyle/>
          <a:p>
            <a:r>
              <a:rPr lang="en-US" dirty="0"/>
              <a:t>Diversification of farming to promote additional revenue streams.</a:t>
            </a:r>
          </a:p>
          <a:p>
            <a:r>
              <a:rPr lang="en-US" dirty="0"/>
              <a:t>Means of preserving farms.</a:t>
            </a:r>
          </a:p>
          <a:p>
            <a:pPr lvl="1"/>
            <a:r>
              <a:rPr lang="en-US" dirty="0"/>
              <a:t>Bed and breakfasts.</a:t>
            </a:r>
          </a:p>
          <a:p>
            <a:pPr lvl="1"/>
            <a:r>
              <a:rPr lang="en-US" dirty="0"/>
              <a:t>Farm Markets and pick-your-own.</a:t>
            </a:r>
          </a:p>
          <a:p>
            <a:pPr lvl="1"/>
            <a:r>
              <a:rPr lang="en-US" dirty="0"/>
              <a:t>Corn mazes, child activities/playgrounds, movie nights, hayrides and  other amusements.</a:t>
            </a:r>
          </a:p>
          <a:p>
            <a:pPr lvl="1"/>
            <a:r>
              <a:rPr lang="en-US" dirty="0"/>
              <a:t>Sale of food, wineries, breweries and other beverages.</a:t>
            </a:r>
          </a:p>
          <a:p>
            <a:pPr lvl="1"/>
            <a:r>
              <a:rPr lang="en-US" dirty="0"/>
              <a:t>Live bands and music.</a:t>
            </a:r>
          </a:p>
          <a:p>
            <a:pPr lvl="1"/>
            <a:r>
              <a:rPr lang="en-US" dirty="0"/>
              <a:t>Wedding and banquet facilities.</a:t>
            </a:r>
          </a:p>
          <a:p>
            <a:r>
              <a:rPr lang="en-US" dirty="0"/>
              <a:t>Zoning Ordinance often not-up-to-date and competing planning interests</a:t>
            </a:r>
          </a:p>
          <a:p>
            <a:pPr lvl="1"/>
            <a:r>
              <a:rPr lang="en-US" dirty="0"/>
              <a:t>Should any of the above be considered accessory or principal?</a:t>
            </a:r>
          </a:p>
          <a:p>
            <a:pPr lvl="1"/>
            <a:r>
              <a:rPr lang="en-US" dirty="0"/>
              <a:t>By right vs. conditional use?</a:t>
            </a:r>
          </a:p>
        </p:txBody>
      </p:sp>
    </p:spTree>
    <p:extLst>
      <p:ext uri="{BB962C8B-B14F-4D97-AF65-F5344CB8AC3E}">
        <p14:creationId xmlns:p14="http://schemas.microsoft.com/office/powerpoint/2010/main" val="3205753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0518" y="583549"/>
            <a:ext cx="8787160" cy="827314"/>
          </a:xfrm>
        </p:spPr>
        <p:txBody>
          <a:bodyPr>
            <a:normAutofit/>
          </a:bodyPr>
          <a:lstStyle/>
          <a:p>
            <a:pPr algn="ctr"/>
            <a:r>
              <a:rPr lang="en-US" dirty="0">
                <a:solidFill>
                  <a:srgbClr val="002060"/>
                </a:solidFill>
              </a:rPr>
              <a:t>Agritourism/</a:t>
            </a:r>
            <a:r>
              <a:rPr lang="en-US" dirty="0" err="1">
                <a:solidFill>
                  <a:srgbClr val="002060"/>
                </a:solidFill>
              </a:rPr>
              <a:t>Agritainment</a:t>
            </a:r>
            <a:r>
              <a:rPr lang="en-US" dirty="0">
                <a:solidFill>
                  <a:srgbClr val="002060"/>
                </a:solidFill>
              </a:rPr>
              <a:t>/Wedding Barns</a:t>
            </a:r>
          </a:p>
        </p:txBody>
      </p:sp>
      <p:sp>
        <p:nvSpPr>
          <p:cNvPr id="3" name="Content Placeholder 2"/>
          <p:cNvSpPr>
            <a:spLocks noGrp="1"/>
          </p:cNvSpPr>
          <p:nvPr>
            <p:ph idx="1"/>
          </p:nvPr>
        </p:nvSpPr>
        <p:spPr>
          <a:xfrm>
            <a:off x="688839" y="1131020"/>
            <a:ext cx="8150361" cy="4162371"/>
          </a:xfrm>
        </p:spPr>
        <p:txBody>
          <a:bodyPr>
            <a:normAutofit/>
          </a:bodyPr>
          <a:lstStyle/>
          <a:p>
            <a:pPr marL="457200" lvl="3" indent="0">
              <a:buNone/>
            </a:pPr>
            <a:endParaRPr lang="en-US" sz="1800" u="sng" dirty="0"/>
          </a:p>
          <a:p>
            <a:pPr marL="742950" lvl="3" indent="-285750">
              <a:buFont typeface="Arial" panose="020B0604020202020204" pitchFamily="34" charset="0"/>
              <a:buChar char="•"/>
            </a:pPr>
            <a:r>
              <a:rPr lang="en-US" sz="1800" dirty="0"/>
              <a:t>What land use problems arise from them? </a:t>
            </a:r>
          </a:p>
          <a:p>
            <a:pPr marL="1200150" lvl="4" indent="-285750">
              <a:buFont typeface="Arial" panose="020B0604020202020204" pitchFamily="34" charset="0"/>
              <a:buChar char="•"/>
            </a:pPr>
            <a:r>
              <a:rPr lang="en-US" sz="1800" dirty="0"/>
              <a:t>How to define</a:t>
            </a:r>
          </a:p>
          <a:p>
            <a:pPr marL="1200150" lvl="4" indent="-285750">
              <a:buFont typeface="Arial" panose="020B0604020202020204" pitchFamily="34" charset="0"/>
              <a:buChar char="•"/>
            </a:pPr>
            <a:r>
              <a:rPr lang="en-US" sz="1800" dirty="0"/>
              <a:t>Noise</a:t>
            </a:r>
          </a:p>
          <a:p>
            <a:pPr marL="1200150" lvl="4" indent="-285750">
              <a:buFont typeface="Arial" panose="020B0604020202020204" pitchFamily="34" charset="0"/>
              <a:buChar char="•"/>
            </a:pPr>
            <a:r>
              <a:rPr lang="en-US" sz="1800" dirty="0"/>
              <a:t>Traffic </a:t>
            </a:r>
          </a:p>
          <a:p>
            <a:pPr marL="1200150" lvl="4" indent="-285750">
              <a:buFont typeface="Arial" panose="020B0604020202020204" pitchFamily="34" charset="0"/>
              <a:buChar char="•"/>
            </a:pPr>
            <a:r>
              <a:rPr lang="en-US" sz="1800" dirty="0"/>
              <a:t>Parking</a:t>
            </a:r>
          </a:p>
          <a:p>
            <a:pPr marL="1200150" lvl="4" indent="-285750">
              <a:buFont typeface="Arial" panose="020B0604020202020204" pitchFamily="34" charset="0"/>
              <a:buChar char="•"/>
            </a:pPr>
            <a:r>
              <a:rPr lang="en-US" sz="1800" dirty="0"/>
              <a:t>Commercializing otherwise rural, ag/residential areas</a:t>
            </a:r>
          </a:p>
          <a:p>
            <a:pPr marL="1200150" lvl="4" indent="-285750">
              <a:buFont typeface="Arial" panose="020B0604020202020204" pitchFamily="34" charset="0"/>
              <a:buChar char="•"/>
            </a:pPr>
            <a:r>
              <a:rPr lang="en-US" sz="1800" dirty="0"/>
              <a:t>Loss of farming vs. Supporting farming</a:t>
            </a:r>
          </a:p>
          <a:p>
            <a:pPr marL="1200150" lvl="4" indent="-285750">
              <a:buFont typeface="Arial" panose="020B0604020202020204" pitchFamily="34" charset="0"/>
              <a:buChar char="•"/>
            </a:pPr>
            <a:r>
              <a:rPr lang="en-US" sz="1800" dirty="0"/>
              <a:t>Policing </a:t>
            </a:r>
          </a:p>
          <a:p>
            <a:pPr marL="742950" lvl="3" indent="-285750"/>
            <a:endParaRPr lang="en-US" sz="1800" dirty="0"/>
          </a:p>
          <a:p>
            <a:pPr marL="742950" lvl="3" indent="-285750"/>
            <a:endParaRPr lang="en-US" sz="1800" dirty="0"/>
          </a:p>
        </p:txBody>
      </p:sp>
      <p:pic>
        <p:nvPicPr>
          <p:cNvPr id="5" name="Picture 4">
            <a:extLst>
              <a:ext uri="{FF2B5EF4-FFF2-40B4-BE49-F238E27FC236}">
                <a16:creationId xmlns:a16="http://schemas.microsoft.com/office/drawing/2014/main" id="{01FDD6DE-888A-237C-5B7C-C2A5B248FB99}"/>
              </a:ext>
            </a:extLst>
          </p:cNvPr>
          <p:cNvPicPr>
            <a:picLocks noChangeAspect="1"/>
          </p:cNvPicPr>
          <p:nvPr/>
        </p:nvPicPr>
        <p:blipFill>
          <a:blip r:embed="rId2"/>
          <a:stretch>
            <a:fillRect/>
          </a:stretch>
        </p:blipFill>
        <p:spPr>
          <a:xfrm>
            <a:off x="8563000" y="1889135"/>
            <a:ext cx="3182388" cy="4767485"/>
          </a:xfrm>
          <a:prstGeom prst="rect">
            <a:avLst/>
          </a:prstGeom>
        </p:spPr>
      </p:pic>
    </p:spTree>
    <p:extLst>
      <p:ext uri="{BB962C8B-B14F-4D97-AF65-F5344CB8AC3E}">
        <p14:creationId xmlns:p14="http://schemas.microsoft.com/office/powerpoint/2010/main" val="1192776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0518" y="583549"/>
            <a:ext cx="8787160" cy="827314"/>
          </a:xfrm>
        </p:spPr>
        <p:txBody>
          <a:bodyPr>
            <a:normAutofit/>
          </a:bodyPr>
          <a:lstStyle/>
          <a:p>
            <a:r>
              <a:rPr lang="en-US" dirty="0">
                <a:solidFill>
                  <a:srgbClr val="002060"/>
                </a:solidFill>
              </a:rPr>
              <a:t>CASELAW – SPECIFIC CHALLENGES</a:t>
            </a:r>
          </a:p>
        </p:txBody>
      </p:sp>
      <p:sp>
        <p:nvSpPr>
          <p:cNvPr id="3" name="Content Placeholder 2"/>
          <p:cNvSpPr>
            <a:spLocks noGrp="1"/>
          </p:cNvSpPr>
          <p:nvPr>
            <p:ph idx="1"/>
          </p:nvPr>
        </p:nvSpPr>
        <p:spPr>
          <a:xfrm>
            <a:off x="688839" y="1131020"/>
            <a:ext cx="8150361" cy="4365128"/>
          </a:xfrm>
        </p:spPr>
        <p:txBody>
          <a:bodyPr>
            <a:normAutofit/>
          </a:bodyPr>
          <a:lstStyle/>
          <a:p>
            <a:pPr marL="457200" lvl="3" indent="0">
              <a:buNone/>
            </a:pPr>
            <a:endParaRPr lang="en-US" sz="1800" u="sng" dirty="0"/>
          </a:p>
          <a:p>
            <a:pPr marL="457200" lvl="3" indent="0">
              <a:buNone/>
            </a:pPr>
            <a:r>
              <a:rPr lang="en-US" sz="1800" u="sng" dirty="0"/>
              <a:t>Whether an agritourism/</a:t>
            </a:r>
            <a:r>
              <a:rPr lang="en-US" sz="1800" u="sng" dirty="0" err="1"/>
              <a:t>agritainment</a:t>
            </a:r>
            <a:r>
              <a:rPr lang="en-US" sz="1800" u="sng" dirty="0"/>
              <a:t>/wedding barn use is one that is an accessory use or central component to an agricultural operation??</a:t>
            </a:r>
            <a:endParaRPr lang="en-US" sz="1800" dirty="0"/>
          </a:p>
          <a:p>
            <a:pPr marL="742950" lvl="3" indent="-285750"/>
            <a:r>
              <a:rPr lang="en-US" sz="1800" u="sng" dirty="0" err="1"/>
              <a:t>Geiselman</a:t>
            </a:r>
            <a:r>
              <a:rPr lang="en-US" sz="1800" u="sng" dirty="0"/>
              <a:t> v. </a:t>
            </a:r>
            <a:r>
              <a:rPr lang="en-US" sz="1800" u="sng" dirty="0" err="1"/>
              <a:t>Hellam</a:t>
            </a:r>
            <a:r>
              <a:rPr lang="en-US" sz="1800" u="sng" dirty="0"/>
              <a:t> Township BOS</a:t>
            </a:r>
            <a:r>
              <a:rPr lang="en-US" sz="1800" dirty="0"/>
              <a:t>: 2021 Commonwealth Court Decision</a:t>
            </a:r>
          </a:p>
          <a:p>
            <a:pPr marL="1200150" lvl="4" indent="-285750"/>
            <a:r>
              <a:rPr lang="en-US" sz="1800" dirty="0" err="1"/>
              <a:t>Cmwlth</a:t>
            </a:r>
            <a:r>
              <a:rPr lang="en-US" sz="1800" dirty="0"/>
              <a:t> Ct held that broad language of winery included ability to have “party-type” events and agritourism gatherings, consistent with the ruling from the Township. </a:t>
            </a:r>
          </a:p>
          <a:p>
            <a:pPr marL="1200150" lvl="4" indent="-285750"/>
            <a:r>
              <a:rPr lang="en-US" sz="1800" dirty="0" err="1"/>
              <a:t>Cmwlth</a:t>
            </a:r>
            <a:r>
              <a:rPr lang="en-US" sz="1800" dirty="0"/>
              <a:t> Ct declines to “second-guess” the local Township in interpretation of its ordinance. </a:t>
            </a:r>
          </a:p>
          <a:p>
            <a:pPr marL="1200150" lvl="4" indent="-285750"/>
            <a:endParaRPr lang="en-US" sz="1800" dirty="0"/>
          </a:p>
          <a:p>
            <a:pPr marL="742950" lvl="3" indent="-285750"/>
            <a:endParaRPr lang="en-US" sz="1800" dirty="0"/>
          </a:p>
          <a:p>
            <a:pPr marL="742950" lvl="3" indent="-285750"/>
            <a:endParaRPr lang="en-US" sz="1800" dirty="0"/>
          </a:p>
        </p:txBody>
      </p:sp>
      <p:pic>
        <p:nvPicPr>
          <p:cNvPr id="5" name="Picture 4" descr="A dining room table&#10;&#10;Description automatically generated">
            <a:extLst>
              <a:ext uri="{FF2B5EF4-FFF2-40B4-BE49-F238E27FC236}">
                <a16:creationId xmlns:a16="http://schemas.microsoft.com/office/drawing/2014/main" id="{25757C1E-23AE-4637-8ABB-01E728F09B5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839200" y="733648"/>
            <a:ext cx="3181350" cy="4762500"/>
          </a:xfrm>
          <a:prstGeom prst="rect">
            <a:avLst/>
          </a:prstGeom>
        </p:spPr>
      </p:pic>
    </p:spTree>
    <p:extLst>
      <p:ext uri="{BB962C8B-B14F-4D97-AF65-F5344CB8AC3E}">
        <p14:creationId xmlns:p14="http://schemas.microsoft.com/office/powerpoint/2010/main" val="1132484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0518" y="583549"/>
            <a:ext cx="8787160" cy="827314"/>
          </a:xfrm>
        </p:spPr>
        <p:txBody>
          <a:bodyPr>
            <a:normAutofit/>
          </a:bodyPr>
          <a:lstStyle/>
          <a:p>
            <a:r>
              <a:rPr lang="en-US" dirty="0">
                <a:solidFill>
                  <a:srgbClr val="002060"/>
                </a:solidFill>
              </a:rPr>
              <a:t>CASELAW – SPECIFIC CHALLENGES</a:t>
            </a:r>
          </a:p>
        </p:txBody>
      </p:sp>
      <p:sp>
        <p:nvSpPr>
          <p:cNvPr id="3" name="Content Placeholder 2"/>
          <p:cNvSpPr>
            <a:spLocks noGrp="1"/>
          </p:cNvSpPr>
          <p:nvPr>
            <p:ph idx="1"/>
          </p:nvPr>
        </p:nvSpPr>
        <p:spPr>
          <a:xfrm>
            <a:off x="688839" y="1131020"/>
            <a:ext cx="8150361" cy="4365128"/>
          </a:xfrm>
        </p:spPr>
        <p:txBody>
          <a:bodyPr>
            <a:normAutofit/>
          </a:bodyPr>
          <a:lstStyle/>
          <a:p>
            <a:pPr marL="457200" lvl="3" indent="0">
              <a:buNone/>
            </a:pPr>
            <a:r>
              <a:rPr lang="en-US" sz="1800" u="sng" dirty="0"/>
              <a:t>Other caselaw</a:t>
            </a:r>
          </a:p>
          <a:p>
            <a:pPr marL="742950" lvl="3" indent="-285750">
              <a:buFont typeface="Wingdings" panose="05000000000000000000" pitchFamily="2" charset="2"/>
              <a:buChar char="Ø"/>
            </a:pPr>
            <a:r>
              <a:rPr lang="en-US" sz="1800" u="sng" dirty="0"/>
              <a:t>Monroe Township v. </a:t>
            </a:r>
            <a:r>
              <a:rPr lang="en-US" sz="1800" u="sng" dirty="0" err="1"/>
              <a:t>Sollenberger</a:t>
            </a:r>
            <a:r>
              <a:rPr lang="en-US" sz="1800" u="sng" dirty="0"/>
              <a:t> </a:t>
            </a:r>
            <a:r>
              <a:rPr lang="en-US" sz="1800" dirty="0"/>
              <a:t>(Pa. </a:t>
            </a:r>
            <a:r>
              <a:rPr lang="en-US" sz="1800" dirty="0" err="1"/>
              <a:t>Cmwlth</a:t>
            </a:r>
            <a:r>
              <a:rPr lang="en-US" sz="1800" dirty="0"/>
              <a:t> 2020) – zoning enforcement action. Landowners started barn wedding use without any Township permits.  Not permitted in the Zoning District. Ct upholds Township enforcement. </a:t>
            </a:r>
          </a:p>
          <a:p>
            <a:pPr marL="742950" lvl="3" indent="-285750">
              <a:buFont typeface="Wingdings" panose="05000000000000000000" pitchFamily="2" charset="2"/>
              <a:buChar char="Ø"/>
            </a:pPr>
            <a:r>
              <a:rPr lang="en-US" sz="1800" u="sng" dirty="0" err="1"/>
              <a:t>Leinberger</a:t>
            </a:r>
            <a:r>
              <a:rPr lang="en-US" sz="1800" u="sng" dirty="0"/>
              <a:t> v. Lynn Township ZHB </a:t>
            </a:r>
            <a:r>
              <a:rPr lang="en-US" sz="1800" dirty="0"/>
              <a:t>(Pa. </a:t>
            </a:r>
            <a:r>
              <a:rPr lang="en-US" sz="1800" dirty="0" err="1"/>
              <a:t>Cmwlth</a:t>
            </a:r>
            <a:r>
              <a:rPr lang="en-US" sz="1800" dirty="0"/>
              <a:t> 2016) – proposal to restore existing barn on property for banquet/wedding/meeting venue. Ordinance required direct road access to higher level of road, not provided here. ZHB held that direct access was provided; </a:t>
            </a:r>
            <a:r>
              <a:rPr lang="en-US" sz="1800" dirty="0" err="1"/>
              <a:t>Cmwlth</a:t>
            </a:r>
            <a:r>
              <a:rPr lang="en-US" sz="1800" dirty="0"/>
              <a:t> Court disagreed and reversed approval.  </a:t>
            </a:r>
          </a:p>
          <a:p>
            <a:pPr marL="1200150" lvl="4" indent="-285750"/>
            <a:endParaRPr lang="en-US" sz="1800" dirty="0"/>
          </a:p>
          <a:p>
            <a:pPr marL="742950" lvl="3" indent="-285750"/>
            <a:endParaRPr lang="en-US" sz="1800" dirty="0"/>
          </a:p>
          <a:p>
            <a:pPr marL="742950" lvl="3" indent="-285750"/>
            <a:endParaRPr lang="en-US" sz="1800" dirty="0"/>
          </a:p>
        </p:txBody>
      </p:sp>
      <p:pic>
        <p:nvPicPr>
          <p:cNvPr id="5" name="Picture 4" descr="A dining room table&#10;&#10;Description automatically generated">
            <a:extLst>
              <a:ext uri="{FF2B5EF4-FFF2-40B4-BE49-F238E27FC236}">
                <a16:creationId xmlns:a16="http://schemas.microsoft.com/office/drawing/2014/main" id="{25757C1E-23AE-4637-8ABB-01E728F09B5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839200" y="733648"/>
            <a:ext cx="3181350" cy="4762500"/>
          </a:xfrm>
          <a:prstGeom prst="rect">
            <a:avLst/>
          </a:prstGeom>
        </p:spPr>
      </p:pic>
    </p:spTree>
    <p:extLst>
      <p:ext uri="{BB962C8B-B14F-4D97-AF65-F5344CB8AC3E}">
        <p14:creationId xmlns:p14="http://schemas.microsoft.com/office/powerpoint/2010/main" val="4045060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0" y="0"/>
            <a:ext cx="12192000" cy="6858000"/>
          </a:xfrm>
          <a:prstGeom prst="rect">
            <a:avLst/>
          </a:prstGeom>
          <a:noFill/>
          <a:ln>
            <a:noFill/>
          </a:ln>
        </p:spPr>
      </p:pic>
      <p:pic>
        <p:nvPicPr>
          <p:cNvPr id="55" name="Google Shape;55;p13"/>
          <p:cNvPicPr preferRelativeResize="0"/>
          <p:nvPr/>
        </p:nvPicPr>
        <p:blipFill rotWithShape="1">
          <a:blip r:embed="rId4">
            <a:alphaModFix amt="61000"/>
          </a:blip>
          <a:srcRect b="9804"/>
          <a:stretch/>
        </p:blipFill>
        <p:spPr>
          <a:xfrm>
            <a:off x="3446867" y="203201"/>
            <a:ext cx="5298267" cy="6185465"/>
          </a:xfrm>
          <a:prstGeom prst="rect">
            <a:avLst/>
          </a:prstGeom>
          <a:noFill/>
          <a:ln>
            <a:noFill/>
          </a:ln>
        </p:spPr>
      </p:pic>
      <p:sp>
        <p:nvSpPr>
          <p:cNvPr id="56" name="Google Shape;56;p13"/>
          <p:cNvSpPr txBox="1">
            <a:spLocks noGrp="1"/>
          </p:cNvSpPr>
          <p:nvPr>
            <p:ph type="ctrTitle"/>
          </p:nvPr>
        </p:nvSpPr>
        <p:spPr>
          <a:xfrm>
            <a:off x="415611" y="2313567"/>
            <a:ext cx="11360800" cy="2736800"/>
          </a:xfrm>
          <a:prstGeom prst="rect">
            <a:avLst/>
          </a:prstGeom>
        </p:spPr>
        <p:txBody>
          <a:bodyPr spcFirstLastPara="1" vert="horz" wrap="square" lIns="121900" tIns="121900" rIns="121900" bIns="121900" rtlCol="0" anchor="b" anchorCtr="0">
            <a:normAutofit/>
          </a:bodyPr>
          <a:lstStyle/>
          <a:p>
            <a:pPr algn="ctr">
              <a:spcBef>
                <a:spcPts val="0"/>
              </a:spcBef>
            </a:pPr>
            <a:r>
              <a:rPr lang="en"/>
              <a:t>Living with Logistics</a:t>
            </a:r>
            <a:endParaRPr/>
          </a:p>
          <a:p>
            <a:pPr algn="ctr">
              <a:spcBef>
                <a:spcPts val="0"/>
              </a:spcBef>
            </a:pPr>
            <a:r>
              <a:rPr lang="en"/>
              <a:t> </a:t>
            </a:r>
            <a:r>
              <a:rPr lang="en" sz="4400"/>
              <a:t>Addressing Modern Distribution and Fulfillment Centers Through Zoning</a:t>
            </a:r>
            <a:endParaRPr sz="4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pic>
        <p:nvPicPr>
          <p:cNvPr id="61" name="Google Shape;61;p14"/>
          <p:cNvPicPr preferRelativeResize="0"/>
          <p:nvPr/>
        </p:nvPicPr>
        <p:blipFill>
          <a:blip r:embed="rId3">
            <a:alphaModFix/>
          </a:blip>
          <a:stretch>
            <a:fillRect/>
          </a:stretch>
        </p:blipFill>
        <p:spPr>
          <a:xfrm>
            <a:off x="0" y="0"/>
            <a:ext cx="12192000" cy="6858000"/>
          </a:xfrm>
          <a:prstGeom prst="rect">
            <a:avLst/>
          </a:prstGeom>
          <a:noFill/>
          <a:ln>
            <a:noFill/>
          </a:ln>
        </p:spPr>
      </p:pic>
      <p:sp>
        <p:nvSpPr>
          <p:cNvPr id="62" name="Google Shape;62;p14"/>
          <p:cNvSpPr txBox="1">
            <a:spLocks noGrp="1"/>
          </p:cNvSpPr>
          <p:nvPr>
            <p:ph type="title"/>
          </p:nvPr>
        </p:nvSpPr>
        <p:spPr>
          <a:xfrm>
            <a:off x="3260400" y="390167"/>
            <a:ext cx="8348000" cy="7636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What is Logistics?</a:t>
            </a:r>
            <a:endParaRPr sz="4000">
              <a:solidFill>
                <a:srgbClr val="45818E"/>
              </a:solidFill>
            </a:endParaRPr>
          </a:p>
        </p:txBody>
      </p:sp>
      <p:sp>
        <p:nvSpPr>
          <p:cNvPr id="63" name="Google Shape;63;p14"/>
          <p:cNvSpPr txBox="1">
            <a:spLocks noGrp="1"/>
          </p:cNvSpPr>
          <p:nvPr>
            <p:ph type="body" idx="1"/>
          </p:nvPr>
        </p:nvSpPr>
        <p:spPr>
          <a:xfrm>
            <a:off x="3075533" y="1231833"/>
            <a:ext cx="9075200" cy="4708000"/>
          </a:xfrm>
          <a:prstGeom prst="rect">
            <a:avLst/>
          </a:prstGeom>
        </p:spPr>
        <p:txBody>
          <a:bodyPr spcFirstLastPara="1" vert="horz" wrap="square" lIns="121900" tIns="121900" rIns="121900" bIns="121900" rtlCol="0" anchor="t" anchorCtr="0">
            <a:normAutofit lnSpcReduction="10000"/>
          </a:bodyPr>
          <a:lstStyle/>
          <a:p>
            <a:pPr marL="0" indent="0" algn="just">
              <a:buNone/>
            </a:pPr>
            <a:r>
              <a:rPr lang="en" sz="3200"/>
              <a:t>Logistics refers to the part of the supply chain that deals with the acquisition, storage and distribution of goods.</a:t>
            </a:r>
            <a:endParaRPr sz="3200"/>
          </a:p>
          <a:p>
            <a:pPr marL="0" indent="0" algn="just">
              <a:spcBef>
                <a:spcPts val="800"/>
              </a:spcBef>
              <a:buNone/>
            </a:pPr>
            <a:endParaRPr sz="3200"/>
          </a:p>
          <a:p>
            <a:pPr marL="0" indent="0" algn="just">
              <a:spcBef>
                <a:spcPts val="800"/>
              </a:spcBef>
              <a:spcAft>
                <a:spcPts val="800"/>
              </a:spcAft>
              <a:buNone/>
            </a:pPr>
            <a:r>
              <a:rPr lang="en" sz="3200"/>
              <a:t>Since the advent of online ordering and direct-to-consumer shipping, the logistics industry has shifted from long-term bulk storage warehouses to distribution and fulfillment centers that focus on shipping. </a:t>
            </a:r>
            <a:endParaRPr sz="3200"/>
          </a:p>
        </p:txBody>
      </p:sp>
      <p:pic>
        <p:nvPicPr>
          <p:cNvPr id="64" name="Google Shape;64;p14"/>
          <p:cNvPicPr preferRelativeResize="0"/>
          <p:nvPr/>
        </p:nvPicPr>
        <p:blipFill>
          <a:blip r:embed="rId4">
            <a:alphaModFix/>
          </a:blip>
          <a:stretch>
            <a:fillRect/>
          </a:stretch>
        </p:blipFill>
        <p:spPr>
          <a:xfrm>
            <a:off x="27538" y="0"/>
            <a:ext cx="2954991" cy="68580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lt1"/>
            </a:gs>
            <a:gs pos="100000">
              <a:srgbClr val="70E3DF"/>
            </a:gs>
          </a:gsLst>
          <a:lin ang="5400012" scaled="0"/>
        </a:gradFill>
        <a:effectLst/>
      </p:bgPr>
    </p:bg>
    <p:spTree>
      <p:nvGrpSpPr>
        <p:cNvPr id="1"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11101267" y="5803997"/>
            <a:ext cx="933069" cy="932600"/>
          </a:xfrm>
          <a:prstGeom prst="rect">
            <a:avLst/>
          </a:prstGeom>
          <a:noFill/>
          <a:ln>
            <a:noFill/>
          </a:ln>
        </p:spPr>
      </p:pic>
      <p:pic>
        <p:nvPicPr>
          <p:cNvPr id="55" name="Google Shape;55;p13"/>
          <p:cNvPicPr preferRelativeResize="0"/>
          <p:nvPr/>
        </p:nvPicPr>
        <p:blipFill rotWithShape="1">
          <a:blip r:embed="rId4">
            <a:alphaModFix amt="88000"/>
          </a:blip>
          <a:srcRect b="9804"/>
          <a:stretch/>
        </p:blipFill>
        <p:spPr>
          <a:xfrm>
            <a:off x="6991433" y="1108500"/>
            <a:ext cx="4194800" cy="4897235"/>
          </a:xfrm>
          <a:prstGeom prst="rect">
            <a:avLst/>
          </a:prstGeom>
          <a:noFill/>
          <a:ln>
            <a:noFill/>
          </a:ln>
        </p:spPr>
      </p:pic>
      <p:pic>
        <p:nvPicPr>
          <p:cNvPr id="56" name="Google Shape;56;p13"/>
          <p:cNvPicPr preferRelativeResize="0"/>
          <p:nvPr/>
        </p:nvPicPr>
        <p:blipFill>
          <a:blip r:embed="rId5">
            <a:alphaModFix/>
          </a:blip>
          <a:stretch>
            <a:fillRect/>
          </a:stretch>
        </p:blipFill>
        <p:spPr>
          <a:xfrm>
            <a:off x="442101" y="927934"/>
            <a:ext cx="1731633" cy="1846799"/>
          </a:xfrm>
          <a:prstGeom prst="rect">
            <a:avLst/>
          </a:prstGeom>
          <a:noFill/>
          <a:ln>
            <a:noFill/>
          </a:ln>
        </p:spPr>
      </p:pic>
      <p:sp>
        <p:nvSpPr>
          <p:cNvPr id="57" name="Google Shape;57;p13"/>
          <p:cNvSpPr txBox="1"/>
          <p:nvPr/>
        </p:nvSpPr>
        <p:spPr>
          <a:xfrm>
            <a:off x="2173733" y="1409300"/>
            <a:ext cx="4734000" cy="1517200"/>
          </a:xfrm>
          <a:prstGeom prst="rect">
            <a:avLst/>
          </a:prstGeom>
          <a:noFill/>
          <a:ln>
            <a:noFill/>
          </a:ln>
        </p:spPr>
        <p:txBody>
          <a:bodyPr spcFirstLastPara="1" wrap="square" lIns="121900" tIns="121900" rIns="121900" bIns="121900" anchor="b" anchorCtr="0">
            <a:noAutofit/>
          </a:bodyPr>
          <a:lstStyle/>
          <a:p>
            <a:pPr defTabSz="1219170">
              <a:buClr>
                <a:srgbClr val="000000"/>
              </a:buClr>
            </a:pPr>
            <a:r>
              <a:rPr lang="en" sz="3067" kern="0">
                <a:solidFill>
                  <a:srgbClr val="000000"/>
                </a:solidFill>
                <a:latin typeface="Arial"/>
                <a:cs typeface="Arial"/>
                <a:sym typeface="Arial"/>
              </a:rPr>
              <a:t>Brigitte Meyer</a:t>
            </a:r>
            <a:endParaRPr sz="3067" kern="0">
              <a:solidFill>
                <a:srgbClr val="000000"/>
              </a:solidFill>
              <a:latin typeface="Arial"/>
              <a:cs typeface="Arial"/>
              <a:sym typeface="Arial"/>
            </a:endParaRPr>
          </a:p>
          <a:p>
            <a:pPr defTabSz="1219170">
              <a:buClr>
                <a:srgbClr val="000000"/>
              </a:buClr>
            </a:pPr>
            <a:r>
              <a:rPr lang="en" sz="2400" i="1" kern="0">
                <a:solidFill>
                  <a:srgbClr val="000000"/>
                </a:solidFill>
                <a:latin typeface="Arial"/>
                <a:cs typeface="Arial"/>
                <a:sym typeface="Arial"/>
              </a:rPr>
              <a:t>PennFuture Staff Attorney</a:t>
            </a:r>
            <a:endParaRPr sz="2400" i="1" kern="0">
              <a:solidFill>
                <a:srgbClr val="000000"/>
              </a:solidFill>
              <a:latin typeface="Arial"/>
              <a:cs typeface="Arial"/>
              <a:sym typeface="Arial"/>
            </a:endParaRPr>
          </a:p>
        </p:txBody>
      </p:sp>
      <p:sp>
        <p:nvSpPr>
          <p:cNvPr id="58" name="Google Shape;58;p13"/>
          <p:cNvSpPr txBox="1"/>
          <p:nvPr/>
        </p:nvSpPr>
        <p:spPr>
          <a:xfrm>
            <a:off x="442100" y="2997100"/>
            <a:ext cx="6708400" cy="3095200"/>
          </a:xfrm>
          <a:prstGeom prst="rect">
            <a:avLst/>
          </a:prstGeom>
          <a:noFill/>
          <a:ln>
            <a:noFill/>
          </a:ln>
        </p:spPr>
        <p:txBody>
          <a:bodyPr spcFirstLastPara="1" wrap="square" lIns="121900" tIns="121900" rIns="121900" bIns="121900" anchor="t" anchorCtr="0">
            <a:noAutofit/>
          </a:bodyPr>
          <a:lstStyle/>
          <a:p>
            <a:pPr defTabSz="1219170">
              <a:lnSpc>
                <a:spcPct val="115000"/>
              </a:lnSpc>
              <a:spcBef>
                <a:spcPts val="1600"/>
              </a:spcBef>
              <a:buClr>
                <a:srgbClr val="000000"/>
              </a:buClr>
              <a:buSzPts val="1100"/>
            </a:pPr>
            <a:r>
              <a:rPr lang="en" sz="1867" kern="0" dirty="0">
                <a:solidFill>
                  <a:srgbClr val="000000"/>
                </a:solidFill>
                <a:latin typeface="Arial"/>
                <a:cs typeface="Arial"/>
                <a:sym typeface="Arial"/>
              </a:rPr>
              <a:t>Brigitte is a Staff Attorney in PennFuture’s Pocono Office.</a:t>
            </a:r>
            <a:endParaRPr sz="1867" kern="0" dirty="0">
              <a:solidFill>
                <a:srgbClr val="000000"/>
              </a:solidFill>
              <a:latin typeface="Arial"/>
              <a:cs typeface="Arial"/>
              <a:sym typeface="Arial"/>
            </a:endParaRPr>
          </a:p>
          <a:p>
            <a:pPr defTabSz="1219170">
              <a:lnSpc>
                <a:spcPct val="115000"/>
              </a:lnSpc>
              <a:spcBef>
                <a:spcPts val="1600"/>
              </a:spcBef>
              <a:buClr>
                <a:srgbClr val="000000"/>
              </a:buClr>
              <a:buSzPts val="1100"/>
            </a:pPr>
            <a:r>
              <a:rPr lang="en" sz="1867" kern="0" dirty="0">
                <a:solidFill>
                  <a:srgbClr val="000000"/>
                </a:solidFill>
                <a:latin typeface="Arial"/>
                <a:cs typeface="Arial"/>
                <a:sym typeface="Arial"/>
              </a:rPr>
              <a:t>Brigitte’s work focuses on water quality and watershed protection, special protection waters, and stormwater management.</a:t>
            </a:r>
            <a:endParaRPr sz="1867" kern="0" dirty="0">
              <a:solidFill>
                <a:srgbClr val="000000"/>
              </a:solidFill>
              <a:latin typeface="Arial"/>
              <a:cs typeface="Arial"/>
              <a:sym typeface="Arial"/>
            </a:endParaRPr>
          </a:p>
          <a:p>
            <a:pPr defTabSz="1219170">
              <a:lnSpc>
                <a:spcPct val="115000"/>
              </a:lnSpc>
              <a:spcBef>
                <a:spcPts val="1600"/>
              </a:spcBef>
              <a:spcAft>
                <a:spcPts val="1600"/>
              </a:spcAft>
              <a:buClr>
                <a:srgbClr val="000000"/>
              </a:buClr>
              <a:buSzPts val="1100"/>
            </a:pPr>
            <a:r>
              <a:rPr lang="en" sz="1867" kern="0" dirty="0">
                <a:solidFill>
                  <a:srgbClr val="000000"/>
                </a:solidFill>
                <a:latin typeface="Arial"/>
                <a:cs typeface="Arial"/>
                <a:sym typeface="Arial"/>
              </a:rPr>
              <a:t>Prior to joining PennFuture, Brigitte was an Associate Attorney at Siana Law in Chester Springs, Pennsylvania, where her work focused on municipal and land use law.</a:t>
            </a:r>
            <a:endParaRPr sz="1867" kern="0" dirty="0">
              <a:solidFill>
                <a:srgbClr val="000000"/>
              </a:solidFill>
              <a:latin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69" name="Google Shape;69;p15"/>
          <p:cNvPicPr preferRelativeResize="0"/>
          <p:nvPr/>
        </p:nvPicPr>
        <p:blipFill>
          <a:blip r:embed="rId3">
            <a:alphaModFix/>
          </a:blip>
          <a:stretch>
            <a:fillRect/>
          </a:stretch>
        </p:blipFill>
        <p:spPr>
          <a:xfrm>
            <a:off x="0" y="0"/>
            <a:ext cx="12192000" cy="6858000"/>
          </a:xfrm>
          <a:prstGeom prst="rect">
            <a:avLst/>
          </a:prstGeom>
          <a:noFill/>
          <a:ln>
            <a:noFill/>
          </a:ln>
        </p:spPr>
      </p:pic>
      <p:sp>
        <p:nvSpPr>
          <p:cNvPr id="70" name="Google Shape;70;p15"/>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Where is this happening?</a:t>
            </a:r>
            <a:endParaRPr sz="4000">
              <a:solidFill>
                <a:srgbClr val="45818E"/>
              </a:solidFill>
            </a:endParaRPr>
          </a:p>
        </p:txBody>
      </p:sp>
      <p:sp>
        <p:nvSpPr>
          <p:cNvPr id="71" name="Google Shape;71;p15"/>
          <p:cNvSpPr txBox="1">
            <a:spLocks noGrp="1"/>
          </p:cNvSpPr>
          <p:nvPr>
            <p:ph type="body" idx="1"/>
          </p:nvPr>
        </p:nvSpPr>
        <p:spPr>
          <a:xfrm>
            <a:off x="415600" y="1333433"/>
            <a:ext cx="11360800" cy="4555200"/>
          </a:xfrm>
          <a:prstGeom prst="rect">
            <a:avLst/>
          </a:prstGeom>
        </p:spPr>
        <p:txBody>
          <a:bodyPr spcFirstLastPara="1" vert="horz" wrap="square" lIns="121900" tIns="121900" rIns="121900" bIns="121900" rtlCol="0" anchor="t" anchorCtr="0">
            <a:normAutofit lnSpcReduction="10000"/>
          </a:bodyPr>
          <a:lstStyle/>
          <a:p>
            <a:pPr marL="0" indent="0" algn="just">
              <a:buNone/>
            </a:pPr>
            <a:r>
              <a:rPr lang="en" sz="3200"/>
              <a:t>Logistics developers prefer areas that have: </a:t>
            </a:r>
            <a:endParaRPr sz="3200"/>
          </a:p>
          <a:p>
            <a:pPr indent="-507987" algn="just">
              <a:spcBef>
                <a:spcPts val="800"/>
              </a:spcBef>
              <a:buSzPts val="2400"/>
            </a:pPr>
            <a:r>
              <a:rPr lang="en" sz="3200"/>
              <a:t>Abundant, inexpensive, available land</a:t>
            </a:r>
            <a:endParaRPr sz="3200"/>
          </a:p>
          <a:p>
            <a:pPr indent="-507987" algn="just">
              <a:spcBef>
                <a:spcPts val="1333"/>
              </a:spcBef>
              <a:buSzPts val="2400"/>
            </a:pPr>
            <a:r>
              <a:rPr lang="en" sz="3200"/>
              <a:t>Access to transportation infrastructure such as highways, rail and air hubs</a:t>
            </a:r>
            <a:endParaRPr sz="3200"/>
          </a:p>
          <a:p>
            <a:pPr indent="-507987" algn="just">
              <a:spcBef>
                <a:spcPts val="1333"/>
              </a:spcBef>
              <a:buSzPts val="2400"/>
            </a:pPr>
            <a:r>
              <a:rPr lang="en" sz="3200"/>
              <a:t>Proximity to major population centers</a:t>
            </a:r>
            <a:endParaRPr sz="3200"/>
          </a:p>
          <a:p>
            <a:pPr indent="-507987" algn="just">
              <a:spcBef>
                <a:spcPts val="1333"/>
              </a:spcBef>
              <a:buSzPts val="2400"/>
            </a:pPr>
            <a:r>
              <a:rPr lang="en" sz="3200"/>
              <a:t>Availability of labor, particularly non-union labor</a:t>
            </a:r>
            <a:endParaRPr sz="3200"/>
          </a:p>
          <a:p>
            <a:pPr indent="-507987" algn="just">
              <a:spcBef>
                <a:spcPts val="1333"/>
              </a:spcBef>
              <a:spcAft>
                <a:spcPts val="1333"/>
              </a:spcAft>
              <a:buSzPts val="2400"/>
            </a:pPr>
            <a:r>
              <a:rPr lang="en" sz="3200"/>
              <a:t>Favorable local regulations and taxation </a:t>
            </a:r>
            <a:endParaRPr sz="32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16"/>
          <p:cNvPicPr preferRelativeResize="0"/>
          <p:nvPr/>
        </p:nvPicPr>
        <p:blipFill>
          <a:blip r:embed="rId3">
            <a:alphaModFix/>
          </a:blip>
          <a:stretch>
            <a:fillRect/>
          </a:stretch>
        </p:blipFill>
        <p:spPr>
          <a:xfrm>
            <a:off x="0" y="0"/>
            <a:ext cx="12192000" cy="6858000"/>
          </a:xfrm>
          <a:prstGeom prst="rect">
            <a:avLst/>
          </a:prstGeom>
          <a:noFill/>
          <a:ln>
            <a:noFill/>
          </a:ln>
        </p:spPr>
      </p:pic>
      <p:sp>
        <p:nvSpPr>
          <p:cNvPr id="77" name="Google Shape;77;p16"/>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Impacts of Logistics Facilities</a:t>
            </a:r>
            <a:endParaRPr sz="4000">
              <a:solidFill>
                <a:srgbClr val="45818E"/>
              </a:solidFill>
            </a:endParaRPr>
          </a:p>
        </p:txBody>
      </p:sp>
      <p:sp>
        <p:nvSpPr>
          <p:cNvPr id="78" name="Google Shape;78;p16"/>
          <p:cNvSpPr txBox="1">
            <a:spLocks noGrp="1"/>
          </p:cNvSpPr>
          <p:nvPr>
            <p:ph type="body" idx="1"/>
          </p:nvPr>
        </p:nvSpPr>
        <p:spPr>
          <a:xfrm>
            <a:off x="415600" y="1333433"/>
            <a:ext cx="11360800" cy="4555200"/>
          </a:xfrm>
          <a:prstGeom prst="rect">
            <a:avLst/>
          </a:prstGeom>
        </p:spPr>
        <p:txBody>
          <a:bodyPr spcFirstLastPara="1" vert="horz" wrap="square" lIns="121900" tIns="121900" rIns="121900" bIns="121900" rtlCol="0" anchor="t" anchorCtr="0">
            <a:normAutofit/>
          </a:bodyPr>
          <a:lstStyle/>
          <a:p>
            <a:pPr marL="0" indent="0" algn="just">
              <a:buNone/>
            </a:pPr>
            <a:r>
              <a:rPr lang="en" sz="3200"/>
              <a:t>Massive modern logistics facilities:</a:t>
            </a:r>
            <a:endParaRPr sz="3200"/>
          </a:p>
          <a:p>
            <a:pPr indent="-507987" algn="just">
              <a:spcBef>
                <a:spcPts val="800"/>
              </a:spcBef>
              <a:buSzPts val="2400"/>
            </a:pPr>
            <a:r>
              <a:rPr lang="en" sz="3200"/>
              <a:t>Often convert large swaths of natural ground cover to impervious surface → increased stormwater runoff, pollution, destruction of habitat, heat islands</a:t>
            </a:r>
            <a:endParaRPr sz="3200"/>
          </a:p>
          <a:p>
            <a:pPr indent="-507987" algn="just">
              <a:spcBef>
                <a:spcPts val="1333"/>
              </a:spcBef>
              <a:buSzPts val="2400"/>
            </a:pPr>
            <a:r>
              <a:rPr lang="en" sz="3200"/>
              <a:t>SO MANY TRUCKS → diesel emissions, traffic, wear and tear on roads</a:t>
            </a:r>
            <a:endParaRPr sz="3200"/>
          </a:p>
          <a:p>
            <a:pPr indent="-507987" algn="just">
              <a:spcBef>
                <a:spcPts val="1333"/>
              </a:spcBef>
              <a:spcAft>
                <a:spcPts val="1333"/>
              </a:spcAft>
              <a:buSzPts val="2400"/>
            </a:pPr>
            <a:r>
              <a:rPr lang="en" sz="3200"/>
              <a:t>Noise, light, aesthetic impacts</a:t>
            </a:r>
            <a:endParaRPr sz="3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pic>
        <p:nvPicPr>
          <p:cNvPr id="83" name="Google Shape;83;p17"/>
          <p:cNvPicPr preferRelativeResize="0"/>
          <p:nvPr/>
        </p:nvPicPr>
        <p:blipFill>
          <a:blip r:embed="rId3">
            <a:alphaModFix/>
          </a:blip>
          <a:stretch>
            <a:fillRect/>
          </a:stretch>
        </p:blipFill>
        <p:spPr>
          <a:xfrm>
            <a:off x="0" y="0"/>
            <a:ext cx="12192000" cy="6858000"/>
          </a:xfrm>
          <a:prstGeom prst="rect">
            <a:avLst/>
          </a:prstGeom>
          <a:noFill/>
          <a:ln>
            <a:noFill/>
          </a:ln>
        </p:spPr>
      </p:pic>
      <p:sp>
        <p:nvSpPr>
          <p:cNvPr id="84" name="Google Shape;84;p17"/>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The Solution</a:t>
            </a:r>
            <a:endParaRPr sz="4000">
              <a:solidFill>
                <a:srgbClr val="45818E"/>
              </a:solidFill>
            </a:endParaRPr>
          </a:p>
        </p:txBody>
      </p:sp>
      <p:sp>
        <p:nvSpPr>
          <p:cNvPr id="85" name="Google Shape;85;p17"/>
          <p:cNvSpPr txBox="1">
            <a:spLocks noGrp="1"/>
          </p:cNvSpPr>
          <p:nvPr>
            <p:ph type="body" idx="1"/>
          </p:nvPr>
        </p:nvSpPr>
        <p:spPr>
          <a:xfrm>
            <a:off x="415600" y="1356967"/>
            <a:ext cx="11360800" cy="4555200"/>
          </a:xfrm>
          <a:prstGeom prst="rect">
            <a:avLst/>
          </a:prstGeom>
        </p:spPr>
        <p:txBody>
          <a:bodyPr spcFirstLastPara="1" vert="horz" wrap="square" lIns="121900" tIns="121900" rIns="121900" bIns="121900" rtlCol="0" anchor="t" anchorCtr="0">
            <a:normAutofit/>
          </a:bodyPr>
          <a:lstStyle/>
          <a:p>
            <a:pPr marL="0" indent="0" algn="ctr">
              <a:buNone/>
            </a:pPr>
            <a:r>
              <a:rPr lang="en" sz="3200"/>
              <a:t>Better regulation of logistics uses can be accomplished through zoning ordinances</a:t>
            </a:r>
            <a:endParaRPr sz="3200"/>
          </a:p>
          <a:p>
            <a:pPr marL="0" indent="0" algn="ctr">
              <a:spcBef>
                <a:spcPts val="800"/>
              </a:spcBef>
              <a:spcAft>
                <a:spcPts val="800"/>
              </a:spcAft>
              <a:buNone/>
            </a:pPr>
            <a:endParaRPr sz="20000">
              <a:solidFill>
                <a:srgbClr val="00FF00"/>
              </a:solidFill>
            </a:endParaRPr>
          </a:p>
        </p:txBody>
      </p:sp>
      <p:pic>
        <p:nvPicPr>
          <p:cNvPr id="86" name="Google Shape;86;p17"/>
          <p:cNvPicPr preferRelativeResize="0"/>
          <p:nvPr/>
        </p:nvPicPr>
        <p:blipFill>
          <a:blip r:embed="rId4">
            <a:alphaModFix/>
          </a:blip>
          <a:stretch>
            <a:fillRect/>
          </a:stretch>
        </p:blipFill>
        <p:spPr>
          <a:xfrm>
            <a:off x="4836567" y="2590501"/>
            <a:ext cx="2991600" cy="4115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pic>
        <p:nvPicPr>
          <p:cNvPr id="91" name="Google Shape;91;p18"/>
          <p:cNvPicPr preferRelativeResize="0"/>
          <p:nvPr/>
        </p:nvPicPr>
        <p:blipFill>
          <a:blip r:embed="rId3">
            <a:alphaModFix/>
          </a:blip>
          <a:stretch>
            <a:fillRect/>
          </a:stretch>
        </p:blipFill>
        <p:spPr>
          <a:xfrm>
            <a:off x="0" y="0"/>
            <a:ext cx="12192000" cy="6858000"/>
          </a:xfrm>
          <a:prstGeom prst="rect">
            <a:avLst/>
          </a:prstGeom>
          <a:noFill/>
          <a:ln>
            <a:noFill/>
          </a:ln>
        </p:spPr>
      </p:pic>
      <p:sp>
        <p:nvSpPr>
          <p:cNvPr id="92" name="Google Shape;92;p18"/>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The Solution</a:t>
            </a:r>
            <a:endParaRPr sz="4000">
              <a:solidFill>
                <a:srgbClr val="45818E"/>
              </a:solidFill>
            </a:endParaRPr>
          </a:p>
        </p:txBody>
      </p:sp>
      <p:sp>
        <p:nvSpPr>
          <p:cNvPr id="93" name="Google Shape;93;p18"/>
          <p:cNvSpPr txBox="1">
            <a:spLocks noGrp="1"/>
          </p:cNvSpPr>
          <p:nvPr>
            <p:ph type="body" idx="1"/>
          </p:nvPr>
        </p:nvSpPr>
        <p:spPr>
          <a:xfrm>
            <a:off x="415600" y="1356967"/>
            <a:ext cx="11360800" cy="4555200"/>
          </a:xfrm>
          <a:prstGeom prst="rect">
            <a:avLst/>
          </a:prstGeom>
        </p:spPr>
        <p:txBody>
          <a:bodyPr spcFirstLastPara="1" vert="horz" wrap="square" lIns="121900" tIns="121900" rIns="121900" bIns="121900" rtlCol="0" anchor="t" anchorCtr="0">
            <a:normAutofit/>
          </a:bodyPr>
          <a:lstStyle/>
          <a:p>
            <a:pPr marL="0" indent="0" algn="ctr">
              <a:buNone/>
            </a:pPr>
            <a:r>
              <a:rPr lang="en" sz="3200"/>
              <a:t>Better regulation of logistics uses can be accomplished through zoning ordinances</a:t>
            </a:r>
            <a:endParaRPr sz="3200"/>
          </a:p>
          <a:p>
            <a:pPr marL="0" indent="0" algn="ctr">
              <a:spcBef>
                <a:spcPts val="800"/>
              </a:spcBef>
              <a:spcAft>
                <a:spcPts val="800"/>
              </a:spcAft>
              <a:buNone/>
            </a:pPr>
            <a:endParaRPr sz="20000">
              <a:solidFill>
                <a:srgbClr val="00FF00"/>
              </a:solidFill>
            </a:endParaRPr>
          </a:p>
        </p:txBody>
      </p:sp>
      <p:pic>
        <p:nvPicPr>
          <p:cNvPr id="94" name="Google Shape;94;p18"/>
          <p:cNvPicPr preferRelativeResize="0"/>
          <p:nvPr/>
        </p:nvPicPr>
        <p:blipFill>
          <a:blip r:embed="rId4">
            <a:alphaModFix/>
          </a:blip>
          <a:stretch>
            <a:fillRect/>
          </a:stretch>
        </p:blipFill>
        <p:spPr>
          <a:xfrm>
            <a:off x="4836567" y="2590501"/>
            <a:ext cx="2991600" cy="4115500"/>
          </a:xfrm>
          <a:prstGeom prst="rect">
            <a:avLst/>
          </a:prstGeom>
          <a:noFill/>
          <a:ln>
            <a:noFill/>
          </a:ln>
        </p:spPr>
      </p:pic>
      <p:sp>
        <p:nvSpPr>
          <p:cNvPr id="95" name="Google Shape;95;p18"/>
          <p:cNvSpPr txBox="1"/>
          <p:nvPr/>
        </p:nvSpPr>
        <p:spPr>
          <a:xfrm>
            <a:off x="3149933" y="2320800"/>
            <a:ext cx="6238400" cy="2215951"/>
          </a:xfrm>
          <a:prstGeom prst="rect">
            <a:avLst/>
          </a:prstGeom>
          <a:solidFill>
            <a:schemeClr val="lt1"/>
          </a:solidFill>
          <a:ln w="28575" cap="flat" cmpd="sng">
            <a:solidFill>
              <a:srgbClr val="000000"/>
            </a:solidFill>
            <a:prstDash val="solid"/>
            <a:round/>
            <a:headEnd type="none" w="sm" len="sm"/>
            <a:tailEnd type="none" w="sm" len="sm"/>
          </a:ln>
          <a:effectLst>
            <a:outerShdw blurRad="57150" dist="219075" dir="2580000" algn="bl" rotWithShape="0">
              <a:srgbClr val="000000">
                <a:alpha val="50000"/>
              </a:srgbClr>
            </a:outerShdw>
          </a:effectLst>
        </p:spPr>
        <p:txBody>
          <a:bodyPr spcFirstLastPara="1" wrap="square" lIns="121900" tIns="121900" rIns="121900" bIns="121900" anchor="t" anchorCtr="0">
            <a:spAutoFit/>
          </a:bodyPr>
          <a:lstStyle/>
          <a:p>
            <a:pPr algn="just"/>
            <a:r>
              <a:rPr lang="en" sz="3200"/>
              <a:t>Operative word is “can.” In reality, many existing zoning ordinances are not doing a great job of this</a:t>
            </a:r>
            <a:endParaRPr sz="3200"/>
          </a:p>
        </p:txBody>
      </p:sp>
      <p:sp>
        <p:nvSpPr>
          <p:cNvPr id="96" name="Google Shape;96;p18"/>
          <p:cNvSpPr/>
          <p:nvPr/>
        </p:nvSpPr>
        <p:spPr>
          <a:xfrm>
            <a:off x="7088867" y="1493133"/>
            <a:ext cx="956000" cy="548000"/>
          </a:xfrm>
          <a:prstGeom prst="ellipse">
            <a:avLst/>
          </a:prstGeom>
          <a:noFill/>
          <a:ln w="3810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p:tgtEl>
                                          <p:spTgt spid="9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pic>
        <p:nvPicPr>
          <p:cNvPr id="101" name="Google Shape;101;p19"/>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02" name="Google Shape;102;p19"/>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Problems We’ve Seen</a:t>
            </a:r>
            <a:endParaRPr sz="4000">
              <a:solidFill>
                <a:srgbClr val="45818E"/>
              </a:solidFill>
            </a:endParaRPr>
          </a:p>
        </p:txBody>
      </p:sp>
      <p:sp>
        <p:nvSpPr>
          <p:cNvPr id="103" name="Google Shape;103;p19"/>
          <p:cNvSpPr txBox="1">
            <a:spLocks noGrp="1"/>
          </p:cNvSpPr>
          <p:nvPr>
            <p:ph type="body" idx="1"/>
          </p:nvPr>
        </p:nvSpPr>
        <p:spPr>
          <a:xfrm>
            <a:off x="415600" y="1466167"/>
            <a:ext cx="11360800" cy="4524000"/>
          </a:xfrm>
          <a:prstGeom prst="rect">
            <a:avLst/>
          </a:prstGeom>
        </p:spPr>
        <p:txBody>
          <a:bodyPr spcFirstLastPara="1" vert="horz" wrap="square" lIns="121900" tIns="121900" rIns="121900" bIns="121900" rtlCol="0" anchor="t" anchorCtr="0">
            <a:normAutofit/>
          </a:bodyPr>
          <a:lstStyle/>
          <a:p>
            <a:pPr marL="0" indent="0" algn="ctr">
              <a:buNone/>
            </a:pPr>
            <a:r>
              <a:rPr lang="en" sz="3200" b="1"/>
              <a:t>Biggest problem: Bad definitions</a:t>
            </a:r>
            <a:endParaRPr sz="3200" b="1"/>
          </a:p>
          <a:p>
            <a:pPr indent="-507987">
              <a:spcBef>
                <a:spcPts val="800"/>
              </a:spcBef>
              <a:buSzPts val="2400"/>
            </a:pPr>
            <a:r>
              <a:rPr lang="en" sz="3200"/>
              <a:t>Many zoning ordinances define “warehouse” and “distribution center” and impose stricter requirements on distribution centers.</a:t>
            </a:r>
            <a:endParaRPr sz="3200"/>
          </a:p>
          <a:p>
            <a:pPr indent="-507987">
              <a:spcBef>
                <a:spcPts val="1333"/>
              </a:spcBef>
              <a:spcAft>
                <a:spcPts val="1333"/>
              </a:spcAft>
              <a:buSzPts val="2400"/>
            </a:pPr>
            <a:r>
              <a:rPr lang="en" sz="3200"/>
              <a:t>BUT, definitions are written so that the distinction is not totally clear and/or so that information about the end-user’s operations is necessary to classify the use</a:t>
            </a:r>
            <a:endParaRPr sz="32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0"/>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09" name="Google Shape;109;p20"/>
          <p:cNvSpPr txBox="1"/>
          <p:nvPr/>
        </p:nvSpPr>
        <p:spPr>
          <a:xfrm>
            <a:off x="4471700" y="-857533"/>
            <a:ext cx="4911200" cy="8453364"/>
          </a:xfrm>
          <a:prstGeom prst="rect">
            <a:avLst/>
          </a:prstGeom>
          <a:noFill/>
          <a:ln>
            <a:noFill/>
          </a:ln>
        </p:spPr>
        <p:txBody>
          <a:bodyPr spcFirstLastPara="1" wrap="square" lIns="121900" tIns="121900" rIns="121900" bIns="121900" anchor="t" anchorCtr="0">
            <a:spAutoFit/>
          </a:bodyPr>
          <a:lstStyle/>
          <a:p>
            <a:r>
              <a:rPr lang="en" sz="53332">
                <a:solidFill>
                  <a:srgbClr val="F4CCCC"/>
                </a:solidFill>
                <a:latin typeface="Times New Roman"/>
                <a:ea typeface="Times New Roman"/>
                <a:cs typeface="Times New Roman"/>
                <a:sym typeface="Times New Roman"/>
              </a:rPr>
              <a:t>?</a:t>
            </a:r>
            <a:endParaRPr sz="53332">
              <a:solidFill>
                <a:srgbClr val="F4CCCC"/>
              </a:solidFill>
              <a:latin typeface="Times New Roman"/>
              <a:ea typeface="Times New Roman"/>
              <a:cs typeface="Times New Roman"/>
              <a:sym typeface="Times New Roman"/>
            </a:endParaRPr>
          </a:p>
        </p:txBody>
      </p:sp>
      <p:sp>
        <p:nvSpPr>
          <p:cNvPr id="110" name="Google Shape;110;p20"/>
          <p:cNvSpPr txBox="1">
            <a:spLocks noGrp="1"/>
          </p:cNvSpPr>
          <p:nvPr>
            <p:ph type="body" idx="1"/>
          </p:nvPr>
        </p:nvSpPr>
        <p:spPr>
          <a:xfrm>
            <a:off x="415600" y="361667"/>
            <a:ext cx="11360800" cy="5588000"/>
          </a:xfrm>
          <a:prstGeom prst="rect">
            <a:avLst/>
          </a:prstGeom>
          <a:noFill/>
        </p:spPr>
        <p:txBody>
          <a:bodyPr spcFirstLastPara="1" vert="horz" wrap="square" lIns="121900" tIns="121900" rIns="121900" bIns="121900" rtlCol="0" anchor="t" anchorCtr="0">
            <a:normAutofit lnSpcReduction="10000"/>
          </a:bodyPr>
          <a:lstStyle/>
          <a:p>
            <a:pPr marL="0" indent="0" algn="ctr">
              <a:buNone/>
            </a:pPr>
            <a:r>
              <a:rPr lang="en" sz="3600" b="1"/>
              <a:t>Biggest problem: Bad definitions</a:t>
            </a:r>
            <a:endParaRPr sz="3600" b="1"/>
          </a:p>
          <a:p>
            <a:pPr marL="0" indent="0" algn="just">
              <a:spcBef>
                <a:spcPts val="800"/>
              </a:spcBef>
              <a:buNone/>
            </a:pPr>
            <a:r>
              <a:rPr lang="en" sz="3200"/>
              <a:t>This creates problems because most logistics development is done “on spec.” This means developers build facilities without knowing exactly who will ultimately occupy them or what they will be used for. </a:t>
            </a:r>
            <a:endParaRPr sz="3200"/>
          </a:p>
          <a:p>
            <a:pPr marL="0" indent="0" algn="just">
              <a:spcBef>
                <a:spcPts val="1333"/>
              </a:spcBef>
              <a:spcAft>
                <a:spcPts val="1333"/>
              </a:spcAft>
              <a:buNone/>
            </a:pPr>
            <a:r>
              <a:rPr lang="en" sz="3200"/>
              <a:t>Even if a facility has all the earmarks of a distribution center (enormous, dozens of truck loading docks), developers can claim it’s “just storage.” Without information about the end user, municipalities can’t refute this. </a:t>
            </a:r>
            <a:endParaRPr sz="3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pic>
        <p:nvPicPr>
          <p:cNvPr id="115" name="Google Shape;115;p21"/>
          <p:cNvPicPr preferRelativeResize="0"/>
          <p:nvPr/>
        </p:nvPicPr>
        <p:blipFill>
          <a:blip r:embed="rId3">
            <a:alphaModFix/>
          </a:blip>
          <a:stretch>
            <a:fillRect/>
          </a:stretch>
        </p:blipFill>
        <p:spPr>
          <a:xfrm>
            <a:off x="0" y="0"/>
            <a:ext cx="12192000" cy="6858000"/>
          </a:xfrm>
          <a:prstGeom prst="rect">
            <a:avLst/>
          </a:prstGeom>
          <a:noFill/>
          <a:ln>
            <a:noFill/>
          </a:ln>
        </p:spPr>
      </p:pic>
      <p:pic>
        <p:nvPicPr>
          <p:cNvPr id="116" name="Google Shape;116;p21"/>
          <p:cNvPicPr preferRelativeResize="0"/>
          <p:nvPr/>
        </p:nvPicPr>
        <p:blipFill>
          <a:blip r:embed="rId4">
            <a:alphaModFix/>
          </a:blip>
          <a:stretch>
            <a:fillRect/>
          </a:stretch>
        </p:blipFill>
        <p:spPr>
          <a:xfrm flipH="1">
            <a:off x="7073034" y="994301"/>
            <a:ext cx="4129300" cy="4129300"/>
          </a:xfrm>
          <a:prstGeom prst="rect">
            <a:avLst/>
          </a:prstGeom>
          <a:noFill/>
          <a:ln>
            <a:noFill/>
          </a:ln>
        </p:spPr>
      </p:pic>
      <p:pic>
        <p:nvPicPr>
          <p:cNvPr id="117" name="Google Shape;117;p21"/>
          <p:cNvPicPr preferRelativeResize="0"/>
          <p:nvPr/>
        </p:nvPicPr>
        <p:blipFill>
          <a:blip r:embed="rId5">
            <a:alphaModFix/>
          </a:blip>
          <a:stretch>
            <a:fillRect/>
          </a:stretch>
        </p:blipFill>
        <p:spPr>
          <a:xfrm flipH="1">
            <a:off x="364751" y="1371834"/>
            <a:ext cx="5745100" cy="3733765"/>
          </a:xfrm>
          <a:prstGeom prst="rect">
            <a:avLst/>
          </a:prstGeom>
          <a:noFill/>
          <a:ln w="19050" cap="flat" cmpd="sng">
            <a:solidFill>
              <a:schemeClr val="dk2"/>
            </a:solidFill>
            <a:prstDash val="solid"/>
            <a:round/>
            <a:headEnd type="none" w="sm" len="sm"/>
            <a:tailEnd type="none" w="sm" len="sm"/>
          </a:ln>
        </p:spPr>
      </p:pic>
      <p:sp>
        <p:nvSpPr>
          <p:cNvPr id="118" name="Google Shape;118;p21"/>
          <p:cNvSpPr txBox="1"/>
          <p:nvPr/>
        </p:nvSpPr>
        <p:spPr>
          <a:xfrm>
            <a:off x="350900" y="633033"/>
            <a:ext cx="5772800" cy="738623"/>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gn="ctr"/>
            <a:r>
              <a:rPr lang="en" sz="3200"/>
              <a:t>Municipal Officials</a:t>
            </a:r>
            <a:r>
              <a:rPr lang="en" sz="2400"/>
              <a:t> </a:t>
            </a:r>
            <a:endParaRPr sz="2400"/>
          </a:p>
        </p:txBody>
      </p:sp>
      <p:sp>
        <p:nvSpPr>
          <p:cNvPr id="119" name="Google Shape;119;p21"/>
          <p:cNvSpPr/>
          <p:nvPr/>
        </p:nvSpPr>
        <p:spPr>
          <a:xfrm flipH="1">
            <a:off x="3192533" y="3133200"/>
            <a:ext cx="4243600" cy="1454800"/>
          </a:xfrm>
          <a:prstGeom prst="wedgeRoundRectCallout">
            <a:avLst>
              <a:gd name="adj1" fmla="val 42039"/>
              <a:gd name="adj2" fmla="val -75062"/>
              <a:gd name="adj3" fmla="val 0"/>
            </a:avLst>
          </a:prstGeom>
          <a:solidFill>
            <a:schemeClr val="lt1"/>
          </a:solid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 sz="2133"/>
              <a:t>Your plan shows a 400,000 sq. ft. building with 97 loading docks. You’re saying it’s </a:t>
            </a:r>
            <a:r>
              <a:rPr lang="en" sz="2133" i="1"/>
              <a:t>just </a:t>
            </a:r>
            <a:r>
              <a:rPr lang="en" sz="2133"/>
              <a:t>for storage? </a:t>
            </a:r>
            <a:endParaRPr sz="2133"/>
          </a:p>
        </p:txBody>
      </p:sp>
      <p:sp>
        <p:nvSpPr>
          <p:cNvPr id="120" name="Google Shape;120;p21"/>
          <p:cNvSpPr/>
          <p:nvPr/>
        </p:nvSpPr>
        <p:spPr>
          <a:xfrm flipH="1">
            <a:off x="4942267" y="4813433"/>
            <a:ext cx="3956000" cy="814000"/>
          </a:xfrm>
          <a:prstGeom prst="wedgeRoundRectCallout">
            <a:avLst>
              <a:gd name="adj1" fmla="val -49601"/>
              <a:gd name="adj2" fmla="val -215663"/>
              <a:gd name="adj3" fmla="val 0"/>
            </a:avLst>
          </a:prstGeom>
          <a:solidFill>
            <a:schemeClr val="lt1"/>
          </a:solidFill>
          <a:ln w="19050"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r>
              <a:rPr lang="en" sz="2133"/>
              <a:t>Yep. Storage only. I promise.</a:t>
            </a:r>
            <a:endParaRPr sz="2133"/>
          </a:p>
        </p:txBody>
      </p:sp>
      <p:sp>
        <p:nvSpPr>
          <p:cNvPr id="121" name="Google Shape;121;p21"/>
          <p:cNvSpPr txBox="1"/>
          <p:nvPr/>
        </p:nvSpPr>
        <p:spPr>
          <a:xfrm>
            <a:off x="7073033" y="633033"/>
            <a:ext cx="4129200" cy="738623"/>
          </a:xfrm>
          <a:prstGeom prst="rect">
            <a:avLst/>
          </a:prstGeom>
          <a:solidFill>
            <a:schemeClr val="lt1"/>
          </a:solidFill>
          <a:ln w="19050"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gn="ctr"/>
            <a:r>
              <a:rPr lang="en" sz="3200"/>
              <a:t>Developer</a:t>
            </a:r>
            <a:endParaRPr sz="24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pic>
        <p:nvPicPr>
          <p:cNvPr id="126" name="Google Shape;126;p22"/>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27" name="Google Shape;127;p22"/>
          <p:cNvSpPr txBox="1">
            <a:spLocks noGrp="1"/>
          </p:cNvSpPr>
          <p:nvPr>
            <p:ph type="title"/>
          </p:nvPr>
        </p:nvSpPr>
        <p:spPr>
          <a:xfrm>
            <a:off x="415600" y="390167"/>
            <a:ext cx="11360800" cy="8872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There Has to Be a Better Way!!</a:t>
            </a:r>
            <a:endParaRPr sz="4000">
              <a:solidFill>
                <a:srgbClr val="45818E"/>
              </a:solidFill>
            </a:endParaRPr>
          </a:p>
        </p:txBody>
      </p:sp>
      <p:pic>
        <p:nvPicPr>
          <p:cNvPr id="128" name="Google Shape;128;p22"/>
          <p:cNvPicPr preferRelativeResize="0"/>
          <p:nvPr/>
        </p:nvPicPr>
        <p:blipFill>
          <a:blip r:embed="rId4">
            <a:alphaModFix/>
          </a:blip>
          <a:stretch>
            <a:fillRect/>
          </a:stretch>
        </p:blipFill>
        <p:spPr>
          <a:xfrm>
            <a:off x="3048000" y="1244600"/>
            <a:ext cx="6096000" cy="4572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23"/>
          <p:cNvPicPr preferRelativeResize="0"/>
          <p:nvPr/>
        </p:nvPicPr>
        <p:blipFill>
          <a:blip r:embed="rId3">
            <a:alphaModFix/>
          </a:blip>
          <a:stretch>
            <a:fillRect/>
          </a:stretch>
        </p:blipFill>
        <p:spPr>
          <a:xfrm>
            <a:off x="0" y="0"/>
            <a:ext cx="12192000" cy="6858000"/>
          </a:xfrm>
          <a:prstGeom prst="rect">
            <a:avLst/>
          </a:prstGeom>
          <a:noFill/>
          <a:ln>
            <a:noFill/>
          </a:ln>
        </p:spPr>
      </p:pic>
      <p:pic>
        <p:nvPicPr>
          <p:cNvPr id="134" name="Google Shape;134;p23"/>
          <p:cNvPicPr preferRelativeResize="0"/>
          <p:nvPr/>
        </p:nvPicPr>
        <p:blipFill>
          <a:blip r:embed="rId4">
            <a:alphaModFix/>
          </a:blip>
          <a:stretch>
            <a:fillRect/>
          </a:stretch>
        </p:blipFill>
        <p:spPr>
          <a:xfrm>
            <a:off x="2933700" y="990600"/>
            <a:ext cx="6324600" cy="4876800"/>
          </a:xfrm>
          <a:prstGeom prst="rect">
            <a:avLst/>
          </a:prstGeom>
          <a:noFill/>
          <a:ln>
            <a:noFill/>
          </a:ln>
        </p:spPr>
      </p:pic>
      <p:sp>
        <p:nvSpPr>
          <p:cNvPr id="135" name="Google Shape;135;p23"/>
          <p:cNvSpPr txBox="1">
            <a:spLocks noGrp="1"/>
          </p:cNvSpPr>
          <p:nvPr>
            <p:ph type="body" idx="1"/>
          </p:nvPr>
        </p:nvSpPr>
        <p:spPr>
          <a:xfrm>
            <a:off x="415600" y="1708267"/>
            <a:ext cx="11360800" cy="809200"/>
          </a:xfrm>
          <a:prstGeom prst="rect">
            <a:avLst/>
          </a:prstGeom>
          <a:noFill/>
        </p:spPr>
        <p:txBody>
          <a:bodyPr spcFirstLastPara="1" vert="horz" wrap="square" lIns="121900" tIns="121900" rIns="121900" bIns="121900" rtlCol="0" anchor="t" anchorCtr="0">
            <a:normAutofit fontScale="85000" lnSpcReduction="20000"/>
          </a:bodyPr>
          <a:lstStyle/>
          <a:p>
            <a:pPr indent="0" algn="just">
              <a:spcAft>
                <a:spcPts val="1333"/>
              </a:spcAft>
              <a:buNone/>
            </a:pPr>
            <a:r>
              <a:rPr lang="en" sz="3600" b="1">
                <a:solidFill>
                  <a:srgbClr val="45818E"/>
                </a:solidFill>
              </a:rPr>
              <a:t>Enter PENNFUTURE MODEL ORDINANCE!</a:t>
            </a:r>
            <a:endParaRPr sz="3200">
              <a:solidFill>
                <a:srgbClr val="45818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1000"/>
                                        <p:tgtEl>
                                          <p:spTgt spid="135"/>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4"/>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41" name="Google Shape;141;p24"/>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Key Features of PennFuture’s Model Ordinance</a:t>
            </a:r>
            <a:endParaRPr sz="4000">
              <a:solidFill>
                <a:srgbClr val="45818E"/>
              </a:solidFill>
            </a:endParaRPr>
          </a:p>
        </p:txBody>
      </p:sp>
      <p:sp>
        <p:nvSpPr>
          <p:cNvPr id="142" name="Google Shape;142;p24"/>
          <p:cNvSpPr txBox="1">
            <a:spLocks noGrp="1"/>
          </p:cNvSpPr>
          <p:nvPr>
            <p:ph type="body" idx="1"/>
          </p:nvPr>
        </p:nvSpPr>
        <p:spPr>
          <a:xfrm>
            <a:off x="2112000" y="1466167"/>
            <a:ext cx="7968000" cy="798400"/>
          </a:xfrm>
          <a:prstGeom prst="rect">
            <a:avLst/>
          </a:prstGeom>
        </p:spPr>
        <p:txBody>
          <a:bodyPr spcFirstLastPara="1" vert="horz" wrap="square" lIns="121900" tIns="121900" rIns="121900" bIns="121900" rtlCol="0" anchor="t" anchorCtr="0">
            <a:noAutofit/>
          </a:bodyPr>
          <a:lstStyle/>
          <a:p>
            <a:pPr marL="0" indent="0" algn="ctr">
              <a:buNone/>
            </a:pPr>
            <a:r>
              <a:rPr lang="en" sz="3200" b="1"/>
              <a:t>New and improved definitions!</a:t>
            </a:r>
            <a:endParaRPr sz="3200" b="1"/>
          </a:p>
          <a:p>
            <a:pPr indent="0">
              <a:spcBef>
                <a:spcPts val="1333"/>
              </a:spcBef>
              <a:spcAft>
                <a:spcPts val="1333"/>
              </a:spcAft>
              <a:buNone/>
            </a:pPr>
            <a:endParaRPr sz="4267"/>
          </a:p>
        </p:txBody>
      </p:sp>
      <p:pic>
        <p:nvPicPr>
          <p:cNvPr id="143" name="Google Shape;143;p24"/>
          <p:cNvPicPr preferRelativeResize="0"/>
          <p:nvPr/>
        </p:nvPicPr>
        <p:blipFill rotWithShape="1">
          <a:blip r:embed="rId4">
            <a:alphaModFix/>
          </a:blip>
          <a:srcRect l="17262" r="18590"/>
          <a:stretch/>
        </p:blipFill>
        <p:spPr>
          <a:xfrm>
            <a:off x="-4133" y="1965634"/>
            <a:ext cx="4354100" cy="3821199"/>
          </a:xfrm>
          <a:prstGeom prst="rect">
            <a:avLst/>
          </a:prstGeom>
          <a:noFill/>
          <a:ln>
            <a:noFill/>
          </a:ln>
        </p:spPr>
      </p:pic>
      <p:sp>
        <p:nvSpPr>
          <p:cNvPr id="144" name="Google Shape;144;p24"/>
          <p:cNvSpPr txBox="1"/>
          <p:nvPr/>
        </p:nvSpPr>
        <p:spPr>
          <a:xfrm>
            <a:off x="3843700" y="2230467"/>
            <a:ext cx="7968000" cy="4439637"/>
          </a:xfrm>
          <a:prstGeom prst="rect">
            <a:avLst/>
          </a:prstGeom>
          <a:noFill/>
          <a:ln>
            <a:noFill/>
          </a:ln>
        </p:spPr>
        <p:txBody>
          <a:bodyPr spcFirstLastPara="1" wrap="square" lIns="121900" tIns="121900" rIns="121900" bIns="121900" anchor="t" anchorCtr="0">
            <a:spAutoFit/>
          </a:bodyPr>
          <a:lstStyle/>
          <a:p>
            <a:pPr marL="609585" indent="-457189" algn="just">
              <a:buClr>
                <a:schemeClr val="dk2"/>
              </a:buClr>
              <a:buSzPts val="1800"/>
              <a:buChar char="●"/>
            </a:pPr>
            <a:r>
              <a:rPr lang="en" sz="2400">
                <a:solidFill>
                  <a:schemeClr val="dk2"/>
                </a:solidFill>
              </a:rPr>
              <a:t>Unlike typical ordinances, which define uses based on internal operations, our use classification depends on size and ability to generate traffic. </a:t>
            </a:r>
            <a:endParaRPr sz="2400">
              <a:solidFill>
                <a:schemeClr val="dk2"/>
              </a:solidFill>
            </a:endParaRPr>
          </a:p>
          <a:p>
            <a:pPr marL="609585" indent="-457189" algn="just">
              <a:spcBef>
                <a:spcPts val="1333"/>
              </a:spcBef>
              <a:buClr>
                <a:schemeClr val="dk2"/>
              </a:buClr>
              <a:buSzPts val="1800"/>
              <a:buChar char="●"/>
            </a:pPr>
            <a:r>
              <a:rPr lang="en" sz="2400">
                <a:solidFill>
                  <a:schemeClr val="dk2"/>
                </a:solidFill>
              </a:rPr>
              <a:t>This is because these characteristics can be easily discerned or calculated at the municipal approval stage based on plan drawings and generally accepted calculation methodology. Don’t need info about end user.</a:t>
            </a:r>
            <a:endParaRPr sz="2400">
              <a:solidFill>
                <a:schemeClr val="dk2"/>
              </a:solidFill>
            </a:endParaRPr>
          </a:p>
          <a:p>
            <a:pPr marL="609585" indent="-457189">
              <a:spcBef>
                <a:spcPts val="1333"/>
              </a:spcBef>
              <a:spcAft>
                <a:spcPts val="1333"/>
              </a:spcAft>
              <a:buClr>
                <a:schemeClr val="dk2"/>
              </a:buClr>
              <a:buSzPts val="1800"/>
              <a:buChar char="●"/>
            </a:pPr>
            <a:r>
              <a:rPr lang="en" sz="2400">
                <a:solidFill>
                  <a:schemeClr val="dk2"/>
                </a:solidFill>
              </a:rPr>
              <a:t>Less need to parse definition terms means fewer loopholes</a:t>
            </a:r>
            <a:endParaRPr sz="24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6D20C43-CF73-4ABD-BC6E-E9B9906138D8}"/>
              </a:ext>
            </a:extLst>
          </p:cNvPr>
          <p:cNvSpPr/>
          <p:nvPr/>
        </p:nvSpPr>
        <p:spPr>
          <a:xfrm>
            <a:off x="8199524" y="512395"/>
            <a:ext cx="3113449" cy="424731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lumMod val="65000"/>
                </a:prstClr>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lumMod val="65000"/>
                </a:prstClr>
              </a:solidFill>
              <a:effectLst/>
              <a:uLnTx/>
              <a:uFillTx/>
              <a:latin typeface="Trebuchet MS" panose="020B0603020202020204"/>
              <a:ea typeface="+mn-ea"/>
              <a:cs typeface="+mn-cs"/>
            </a:endParaRPr>
          </a:p>
        </p:txBody>
      </p:sp>
      <p:sp>
        <p:nvSpPr>
          <p:cNvPr id="9" name="Rectangle 8">
            <a:extLst>
              <a:ext uri="{FF2B5EF4-FFF2-40B4-BE49-F238E27FC236}">
                <a16:creationId xmlns:a16="http://schemas.microsoft.com/office/drawing/2014/main" id="{576A9371-3FDD-4012-AA50-8EC9CD572E3A}"/>
              </a:ext>
            </a:extLst>
          </p:cNvPr>
          <p:cNvSpPr/>
          <p:nvPr/>
        </p:nvSpPr>
        <p:spPr>
          <a:xfrm>
            <a:off x="568036" y="1782395"/>
            <a:ext cx="8297290" cy="3939540"/>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Trebuchet MS" panose="020B0603020202020204"/>
                <a:ea typeface="+mn-ea"/>
                <a:cs typeface="+mn-cs"/>
              </a:rPr>
              <a:t>Eric M. Brown is a Partner in the law firm of Siana Law, where he serves in the Firm’s Solicitor, Employment &amp; Labor Law, and Litigation Practice Groups. As part of his work, he counsels municipalities and municipal officials on a broad range of legal issues confronting the daily management of local governments. He has represented municipalities in numerous lawsuits, including Section 1983 civil rights claims, </a:t>
            </a:r>
            <a:r>
              <a:rPr lang="en-US" dirty="0">
                <a:solidFill>
                  <a:prstClr val="black"/>
                </a:solidFill>
                <a:latin typeface="Trebuchet MS" panose="020B0603020202020204"/>
              </a:rPr>
              <a:t>stormwater trespass claims, zoning and land use appeals. </a:t>
            </a:r>
            <a:r>
              <a:rPr kumimoji="0" lang="en-US" b="0" i="0" u="none" strike="noStrike" kern="1200" cap="none" spc="0" normalizeH="0" baseline="0" noProof="0" dirty="0">
                <a:ln>
                  <a:noFill/>
                </a:ln>
                <a:solidFill>
                  <a:prstClr val="black"/>
                </a:solidFill>
                <a:effectLst/>
                <a:uLnTx/>
                <a:uFillTx/>
                <a:latin typeface="Trebuchet MS" panose="020B0603020202020204"/>
                <a:ea typeface="+mn-ea"/>
                <a:cs typeface="+mn-cs"/>
              </a:rPr>
              <a:t>He also serves as Solicitor to several Townships, Boroughs and Zoning Hearing Boards.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a:ln>
                  <a:noFill/>
                </a:ln>
                <a:solidFill>
                  <a:prstClr val="black"/>
                </a:solidFill>
                <a:effectLst/>
                <a:uLnTx/>
                <a:uFillTx/>
                <a:latin typeface="Trebuchet MS" panose="020B0603020202020204"/>
                <a:ea typeface="+mn-ea"/>
                <a:cs typeface="+mn-cs"/>
              </a:rPr>
              <a:t>Eric received his Bachelor of Science degree in Secondary Education from Villanova University and his J.D. from Widener University School of Law. Prior to joining the firm, Eric taught history at a public high school, and held elected office on a local school board.</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10" name="Rectangle 9">
            <a:extLst>
              <a:ext uri="{FF2B5EF4-FFF2-40B4-BE49-F238E27FC236}">
                <a16:creationId xmlns:a16="http://schemas.microsoft.com/office/drawing/2014/main" id="{1869C844-F7CA-4E20-9686-B36087D195AE}"/>
              </a:ext>
            </a:extLst>
          </p:cNvPr>
          <p:cNvSpPr/>
          <p:nvPr/>
        </p:nvSpPr>
        <p:spPr>
          <a:xfrm>
            <a:off x="568036" y="512395"/>
            <a:ext cx="8854638" cy="92333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Trebuchet MS" panose="020B0603020202020204"/>
                <a:ea typeface="+mn-ea"/>
                <a:cs typeface="+mn-cs"/>
              </a:rPr>
              <a:t>Course Presenter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1" i="0" u="none" strike="noStrike" kern="1200" cap="none" spc="0" normalizeH="0" baseline="0" noProof="0" dirty="0">
              <a:ln>
                <a:noFill/>
              </a:ln>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effectLst/>
                <a:uLnTx/>
                <a:uFillTx/>
                <a:latin typeface="Trebuchet MS" panose="020B0603020202020204"/>
                <a:ea typeface="+mn-ea"/>
                <a:cs typeface="+mn-cs"/>
              </a:rPr>
              <a:t>Eric M. Brown, Esquire </a:t>
            </a:r>
            <a:r>
              <a:rPr kumimoji="0" lang="en-US" i="0" u="none" strike="noStrike" kern="1200" cap="none" spc="0" normalizeH="0" baseline="0" noProof="0" dirty="0">
                <a:ln>
                  <a:noFill/>
                </a:ln>
                <a:effectLst/>
                <a:uLnTx/>
                <a:uFillTx/>
                <a:latin typeface="Trebuchet MS" panose="020B0603020202020204"/>
                <a:ea typeface="+mn-ea"/>
                <a:cs typeface="+mn-cs"/>
              </a:rPr>
              <a:t>(</a:t>
            </a:r>
            <a:r>
              <a:rPr kumimoji="0" lang="en-US" i="0" u="none" strike="noStrike" kern="1200" cap="none" spc="0" normalizeH="0" baseline="0" noProof="0" dirty="0">
                <a:ln>
                  <a:noFill/>
                </a:ln>
                <a:effectLst/>
                <a:uLnTx/>
                <a:uFillTx/>
                <a:latin typeface="Trebuchet MS" panose="020B0603020202020204"/>
                <a:ea typeface="+mn-ea"/>
                <a:cs typeface="+mn-cs"/>
                <a:hlinkClick r:id="rId2"/>
              </a:rPr>
              <a:t>embrown@sianalaw.com</a:t>
            </a:r>
            <a:r>
              <a:rPr kumimoji="0" lang="en-US" i="0" u="none" strike="noStrike" kern="1200" cap="none" spc="0" normalizeH="0" baseline="0" noProof="0" dirty="0">
                <a:ln>
                  <a:noFill/>
                </a:ln>
                <a:effectLst/>
                <a:uLnTx/>
                <a:uFillTx/>
                <a:latin typeface="Trebuchet MS" panose="020B0603020202020204"/>
                <a:ea typeface="+mn-ea"/>
                <a:cs typeface="+mn-cs"/>
              </a:rPr>
              <a:t>)</a:t>
            </a:r>
          </a:p>
        </p:txBody>
      </p:sp>
      <p:pic>
        <p:nvPicPr>
          <p:cNvPr id="7" name="Picture 6" descr="A picture containing monitor, clock, television, meter&#10;&#10;Description automatically generated">
            <a:extLst>
              <a:ext uri="{FF2B5EF4-FFF2-40B4-BE49-F238E27FC236}">
                <a16:creationId xmlns:a16="http://schemas.microsoft.com/office/drawing/2014/main" id="{2CF82581-DC1B-4FA8-ADA2-33E6E66700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2476" y="5969127"/>
            <a:ext cx="4207048" cy="727387"/>
          </a:xfrm>
          <a:prstGeom prst="rect">
            <a:avLst/>
          </a:prstGeom>
        </p:spPr>
      </p:pic>
      <p:pic>
        <p:nvPicPr>
          <p:cNvPr id="3" name="Picture 2">
            <a:extLst>
              <a:ext uri="{FF2B5EF4-FFF2-40B4-BE49-F238E27FC236}">
                <a16:creationId xmlns:a16="http://schemas.microsoft.com/office/drawing/2014/main" id="{D1AC2ACD-CA09-4CAA-B9B3-3E911DE076F4}"/>
              </a:ext>
            </a:extLst>
          </p:cNvPr>
          <p:cNvPicPr>
            <a:picLocks noChangeAspect="1"/>
          </p:cNvPicPr>
          <p:nvPr/>
        </p:nvPicPr>
        <p:blipFill rotWithShape="1">
          <a:blip r:embed="rId4"/>
          <a:srcRect l="12410" r="15185"/>
          <a:stretch/>
        </p:blipFill>
        <p:spPr>
          <a:xfrm>
            <a:off x="9087125" y="1782395"/>
            <a:ext cx="2749033" cy="2526140"/>
          </a:xfrm>
          <a:prstGeom prst="rect">
            <a:avLst/>
          </a:prstGeom>
        </p:spPr>
      </p:pic>
    </p:spTree>
    <p:extLst>
      <p:ext uri="{BB962C8B-B14F-4D97-AF65-F5344CB8AC3E}">
        <p14:creationId xmlns:p14="http://schemas.microsoft.com/office/powerpoint/2010/main" val="42433551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25"/>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50" name="Google Shape;150;p25"/>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Key Features of PennFuture’s Model Ordinance</a:t>
            </a:r>
            <a:endParaRPr sz="4000">
              <a:solidFill>
                <a:srgbClr val="45818E"/>
              </a:solidFill>
            </a:endParaRPr>
          </a:p>
        </p:txBody>
      </p:sp>
      <p:sp>
        <p:nvSpPr>
          <p:cNvPr id="151" name="Google Shape;151;p25"/>
          <p:cNvSpPr txBox="1">
            <a:spLocks noGrp="1"/>
          </p:cNvSpPr>
          <p:nvPr>
            <p:ph type="body" idx="1"/>
          </p:nvPr>
        </p:nvSpPr>
        <p:spPr>
          <a:xfrm>
            <a:off x="2112000" y="1262967"/>
            <a:ext cx="8776400" cy="798400"/>
          </a:xfrm>
          <a:prstGeom prst="rect">
            <a:avLst/>
          </a:prstGeom>
        </p:spPr>
        <p:txBody>
          <a:bodyPr spcFirstLastPara="1" vert="horz" wrap="square" lIns="121900" tIns="121900" rIns="121900" bIns="121900" rtlCol="0" anchor="t" anchorCtr="0">
            <a:noAutofit/>
          </a:bodyPr>
          <a:lstStyle/>
          <a:p>
            <a:pPr marL="0" indent="0" algn="ctr">
              <a:buNone/>
            </a:pPr>
            <a:r>
              <a:rPr lang="en" sz="3200" b="1"/>
              <a:t>More Robust Regulations!</a:t>
            </a:r>
            <a:endParaRPr sz="3200" b="1"/>
          </a:p>
          <a:p>
            <a:pPr indent="0">
              <a:spcBef>
                <a:spcPts val="1333"/>
              </a:spcBef>
              <a:spcAft>
                <a:spcPts val="1333"/>
              </a:spcAft>
              <a:buNone/>
            </a:pPr>
            <a:endParaRPr sz="4267"/>
          </a:p>
        </p:txBody>
      </p:sp>
      <p:sp>
        <p:nvSpPr>
          <p:cNvPr id="152" name="Google Shape;152;p25"/>
          <p:cNvSpPr txBox="1"/>
          <p:nvPr/>
        </p:nvSpPr>
        <p:spPr>
          <a:xfrm>
            <a:off x="469800" y="1842901"/>
            <a:ext cx="11252400" cy="4737154"/>
          </a:xfrm>
          <a:prstGeom prst="rect">
            <a:avLst/>
          </a:prstGeom>
          <a:noFill/>
          <a:ln>
            <a:noFill/>
          </a:ln>
        </p:spPr>
        <p:txBody>
          <a:bodyPr spcFirstLastPara="1" wrap="square" lIns="121900" tIns="121900" rIns="121900" bIns="121900" anchor="t" anchorCtr="0">
            <a:spAutoFit/>
          </a:bodyPr>
          <a:lstStyle/>
          <a:p>
            <a:pPr algn="just"/>
            <a:r>
              <a:rPr lang="en" sz="2400">
                <a:solidFill>
                  <a:schemeClr val="dk2"/>
                </a:solidFill>
              </a:rPr>
              <a:t>Imposes restrictions intended to mitigate impacts of logistics facilities, including:</a:t>
            </a:r>
            <a:endParaRPr sz="2400">
              <a:solidFill>
                <a:schemeClr val="dk2"/>
              </a:solidFill>
            </a:endParaRPr>
          </a:p>
          <a:p>
            <a:pPr marL="609585" indent="-457189" algn="just">
              <a:spcBef>
                <a:spcPts val="1333"/>
              </a:spcBef>
              <a:buClr>
                <a:schemeClr val="dk2"/>
              </a:buClr>
              <a:buSzPts val="1800"/>
              <a:buChar char="●"/>
            </a:pPr>
            <a:r>
              <a:rPr lang="en" sz="2400">
                <a:solidFill>
                  <a:schemeClr val="dk2"/>
                </a:solidFill>
              </a:rPr>
              <a:t>Limitations on woodland disturbance</a:t>
            </a:r>
            <a:endParaRPr sz="2400">
              <a:solidFill>
                <a:schemeClr val="dk2"/>
              </a:solidFill>
            </a:endParaRPr>
          </a:p>
          <a:p>
            <a:pPr marL="609585" indent="-457189" algn="just">
              <a:spcBef>
                <a:spcPts val="1333"/>
              </a:spcBef>
              <a:buClr>
                <a:schemeClr val="dk2"/>
              </a:buClr>
              <a:buSzPts val="1800"/>
              <a:buChar char="●"/>
            </a:pPr>
            <a:r>
              <a:rPr lang="en" sz="2400">
                <a:solidFill>
                  <a:schemeClr val="dk2"/>
                </a:solidFill>
              </a:rPr>
              <a:t>Riparian buffer requirement</a:t>
            </a:r>
            <a:endParaRPr sz="2400">
              <a:solidFill>
                <a:schemeClr val="dk2"/>
              </a:solidFill>
            </a:endParaRPr>
          </a:p>
          <a:p>
            <a:pPr marL="609585" indent="-457189" algn="just">
              <a:spcBef>
                <a:spcPts val="1333"/>
              </a:spcBef>
              <a:buClr>
                <a:schemeClr val="dk2"/>
              </a:buClr>
              <a:buSzPts val="1800"/>
              <a:buChar char="●"/>
            </a:pPr>
            <a:r>
              <a:rPr lang="en" sz="2400">
                <a:solidFill>
                  <a:schemeClr val="dk2"/>
                </a:solidFill>
              </a:rPr>
              <a:t>Pervious pavement credit</a:t>
            </a:r>
            <a:endParaRPr sz="2400">
              <a:solidFill>
                <a:schemeClr val="dk2"/>
              </a:solidFill>
            </a:endParaRPr>
          </a:p>
          <a:p>
            <a:pPr marL="609585" indent="-457189" algn="just">
              <a:spcBef>
                <a:spcPts val="1333"/>
              </a:spcBef>
              <a:buClr>
                <a:schemeClr val="dk2"/>
              </a:buClr>
              <a:buSzPts val="1800"/>
              <a:buChar char="●"/>
            </a:pPr>
            <a:r>
              <a:rPr lang="en" sz="2400">
                <a:solidFill>
                  <a:schemeClr val="dk2"/>
                </a:solidFill>
              </a:rPr>
              <a:t>Setback, landscaping buffer and berm requirements</a:t>
            </a:r>
            <a:endParaRPr sz="2400">
              <a:solidFill>
                <a:schemeClr val="dk2"/>
              </a:solidFill>
            </a:endParaRPr>
          </a:p>
          <a:p>
            <a:pPr marL="609585" indent="-457189" algn="just">
              <a:spcBef>
                <a:spcPts val="1333"/>
              </a:spcBef>
              <a:buClr>
                <a:schemeClr val="dk2"/>
              </a:buClr>
              <a:buSzPts val="1800"/>
              <a:buChar char="●"/>
            </a:pPr>
            <a:r>
              <a:rPr lang="en" sz="2400">
                <a:solidFill>
                  <a:schemeClr val="dk2"/>
                </a:solidFill>
              </a:rPr>
              <a:t>Noise and light restrictions</a:t>
            </a:r>
            <a:endParaRPr sz="2400">
              <a:solidFill>
                <a:schemeClr val="dk2"/>
              </a:solidFill>
            </a:endParaRPr>
          </a:p>
          <a:p>
            <a:pPr marL="609585" indent="-457189" algn="just">
              <a:spcBef>
                <a:spcPts val="1333"/>
              </a:spcBef>
              <a:spcAft>
                <a:spcPts val="1333"/>
              </a:spcAft>
              <a:buClr>
                <a:schemeClr val="dk2"/>
              </a:buClr>
              <a:buSzPts val="1800"/>
              <a:buChar char="●"/>
            </a:pPr>
            <a:r>
              <a:rPr lang="en" sz="2400">
                <a:solidFill>
                  <a:schemeClr val="dk2"/>
                </a:solidFill>
              </a:rPr>
              <a:t>Truck-intensive uses must be located in close proximity to highways and provide amenities for truck drivers, including overnight parking </a:t>
            </a:r>
            <a:endParaRPr sz="2400">
              <a:solidFill>
                <a:schemeClr val="dk2"/>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7" name="Google Shape;157;p26"/>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58" name="Google Shape;158;p26"/>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Key Features of PennFuture’s Model Ordinance</a:t>
            </a:r>
            <a:endParaRPr sz="4000">
              <a:solidFill>
                <a:srgbClr val="45818E"/>
              </a:solidFill>
            </a:endParaRPr>
          </a:p>
        </p:txBody>
      </p:sp>
      <p:sp>
        <p:nvSpPr>
          <p:cNvPr id="159" name="Google Shape;159;p26"/>
          <p:cNvSpPr txBox="1">
            <a:spLocks noGrp="1"/>
          </p:cNvSpPr>
          <p:nvPr>
            <p:ph type="body" idx="1"/>
          </p:nvPr>
        </p:nvSpPr>
        <p:spPr>
          <a:xfrm>
            <a:off x="2112000" y="1262967"/>
            <a:ext cx="8776400" cy="798400"/>
          </a:xfrm>
          <a:prstGeom prst="rect">
            <a:avLst/>
          </a:prstGeom>
        </p:spPr>
        <p:txBody>
          <a:bodyPr spcFirstLastPara="1" vert="horz" wrap="square" lIns="121900" tIns="121900" rIns="121900" bIns="121900" rtlCol="0" anchor="t" anchorCtr="0">
            <a:noAutofit/>
          </a:bodyPr>
          <a:lstStyle/>
          <a:p>
            <a:pPr marL="0" indent="0" algn="ctr">
              <a:buNone/>
            </a:pPr>
            <a:r>
              <a:rPr lang="en" sz="3200" b="1"/>
              <a:t>Regulations Tailored to Impacts!</a:t>
            </a:r>
            <a:endParaRPr sz="3200" b="1"/>
          </a:p>
          <a:p>
            <a:pPr indent="0">
              <a:spcBef>
                <a:spcPts val="1333"/>
              </a:spcBef>
              <a:spcAft>
                <a:spcPts val="1333"/>
              </a:spcAft>
              <a:buNone/>
            </a:pPr>
            <a:endParaRPr sz="4267"/>
          </a:p>
        </p:txBody>
      </p:sp>
      <p:sp>
        <p:nvSpPr>
          <p:cNvPr id="160" name="Google Shape;160;p26"/>
          <p:cNvSpPr txBox="1"/>
          <p:nvPr/>
        </p:nvSpPr>
        <p:spPr>
          <a:xfrm>
            <a:off x="469800" y="1960900"/>
            <a:ext cx="11252400" cy="3704051"/>
          </a:xfrm>
          <a:prstGeom prst="rect">
            <a:avLst/>
          </a:prstGeom>
          <a:noFill/>
          <a:ln>
            <a:noFill/>
          </a:ln>
        </p:spPr>
        <p:txBody>
          <a:bodyPr spcFirstLastPara="1" wrap="square" lIns="121900" tIns="121900" rIns="121900" bIns="121900" anchor="t" anchorCtr="0">
            <a:spAutoFit/>
          </a:bodyPr>
          <a:lstStyle/>
          <a:p>
            <a:pPr marL="609585" indent="-448722" algn="just">
              <a:buClr>
                <a:schemeClr val="dk2"/>
              </a:buClr>
              <a:buSzPts val="1700"/>
              <a:buChar char="●"/>
            </a:pPr>
            <a:r>
              <a:rPr lang="en" sz="2267">
                <a:solidFill>
                  <a:schemeClr val="dk2"/>
                </a:solidFill>
              </a:rPr>
              <a:t>Large facilities (&gt;25,000 sf) subject to restrictions intended to mitigate size impacts (e.g. landscape buffer, berm)</a:t>
            </a:r>
            <a:endParaRPr sz="2267">
              <a:solidFill>
                <a:schemeClr val="dk2"/>
              </a:solidFill>
            </a:endParaRPr>
          </a:p>
          <a:p>
            <a:pPr marL="609585" indent="-448722" algn="just">
              <a:spcBef>
                <a:spcPts val="1333"/>
              </a:spcBef>
              <a:buClr>
                <a:schemeClr val="dk2"/>
              </a:buClr>
              <a:buSzPts val="1700"/>
              <a:buChar char="●"/>
            </a:pPr>
            <a:r>
              <a:rPr lang="en" sz="2267">
                <a:solidFill>
                  <a:schemeClr val="dk2"/>
                </a:solidFill>
              </a:rPr>
              <a:t>Traffic-intensive uses subject to requirements intended to mitigate traffic impacts (e.g. must be located near highway)</a:t>
            </a:r>
            <a:endParaRPr sz="2267">
              <a:solidFill>
                <a:schemeClr val="dk2"/>
              </a:solidFill>
            </a:endParaRPr>
          </a:p>
          <a:p>
            <a:pPr marL="609585" indent="-448722" algn="just">
              <a:spcBef>
                <a:spcPts val="1333"/>
              </a:spcBef>
              <a:buClr>
                <a:schemeClr val="dk2"/>
              </a:buClr>
              <a:buSzPts val="1700"/>
              <a:buChar char="●"/>
            </a:pPr>
            <a:r>
              <a:rPr lang="en" sz="2267">
                <a:solidFill>
                  <a:schemeClr val="dk2"/>
                </a:solidFill>
              </a:rPr>
              <a:t>Facilities that meet both size and traffic thresholds are required to meet both sets of requirements</a:t>
            </a:r>
            <a:endParaRPr sz="2267">
              <a:solidFill>
                <a:schemeClr val="dk2"/>
              </a:solidFill>
            </a:endParaRPr>
          </a:p>
          <a:p>
            <a:pPr marL="609585" indent="-448722" algn="just">
              <a:spcBef>
                <a:spcPts val="1333"/>
              </a:spcBef>
              <a:spcAft>
                <a:spcPts val="1333"/>
              </a:spcAft>
              <a:buClr>
                <a:schemeClr val="dk2"/>
              </a:buClr>
              <a:buSzPts val="1700"/>
              <a:buChar char="●"/>
            </a:pPr>
            <a:r>
              <a:rPr lang="en" sz="2267">
                <a:solidFill>
                  <a:schemeClr val="dk2"/>
                </a:solidFill>
              </a:rPr>
              <a:t>Certain requirements apply to all uses (e.g. riparian buffer, woodland disturbance)</a:t>
            </a:r>
            <a:endParaRPr sz="2267">
              <a:solidFill>
                <a:schemeClr val="dk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pic>
        <p:nvPicPr>
          <p:cNvPr id="165" name="Google Shape;165;p27"/>
          <p:cNvPicPr preferRelativeResize="0"/>
          <p:nvPr/>
        </p:nvPicPr>
        <p:blipFill>
          <a:blip r:embed="rId3">
            <a:alphaModFix/>
          </a:blip>
          <a:stretch>
            <a:fillRect/>
          </a:stretch>
        </p:blipFill>
        <p:spPr>
          <a:xfrm>
            <a:off x="0" y="0"/>
            <a:ext cx="12192000" cy="6858000"/>
          </a:xfrm>
          <a:prstGeom prst="rect">
            <a:avLst/>
          </a:prstGeom>
          <a:noFill/>
          <a:ln>
            <a:noFill/>
          </a:ln>
        </p:spPr>
      </p:pic>
      <p:pic>
        <p:nvPicPr>
          <p:cNvPr id="166" name="Google Shape;166;p27"/>
          <p:cNvPicPr preferRelativeResize="0"/>
          <p:nvPr/>
        </p:nvPicPr>
        <p:blipFill>
          <a:blip r:embed="rId4">
            <a:alphaModFix/>
          </a:blip>
          <a:stretch>
            <a:fillRect/>
          </a:stretch>
        </p:blipFill>
        <p:spPr>
          <a:xfrm>
            <a:off x="816034" y="492734"/>
            <a:ext cx="3703567" cy="4751033"/>
          </a:xfrm>
          <a:prstGeom prst="rect">
            <a:avLst/>
          </a:prstGeom>
          <a:noFill/>
          <a:ln>
            <a:noFill/>
          </a:ln>
        </p:spPr>
      </p:pic>
      <p:sp>
        <p:nvSpPr>
          <p:cNvPr id="167" name="Google Shape;167;p27"/>
          <p:cNvSpPr txBox="1"/>
          <p:nvPr/>
        </p:nvSpPr>
        <p:spPr>
          <a:xfrm>
            <a:off x="4501200" y="4828634"/>
            <a:ext cx="3052800" cy="984845"/>
          </a:xfrm>
          <a:prstGeom prst="rect">
            <a:avLst/>
          </a:prstGeom>
          <a:noFill/>
          <a:ln>
            <a:noFill/>
          </a:ln>
        </p:spPr>
        <p:txBody>
          <a:bodyPr spcFirstLastPara="1" wrap="square" lIns="121900" tIns="121900" rIns="121900" bIns="121900" anchor="t" anchorCtr="0">
            <a:spAutoFit/>
          </a:bodyPr>
          <a:lstStyle/>
          <a:p>
            <a:r>
              <a:rPr lang="en" sz="2400"/>
              <a:t>* Baking soda not included</a:t>
            </a:r>
            <a:endParaRPr sz="2400"/>
          </a:p>
        </p:txBody>
      </p:sp>
      <p:sp>
        <p:nvSpPr>
          <p:cNvPr id="168" name="Google Shape;168;p27"/>
          <p:cNvSpPr txBox="1"/>
          <p:nvPr/>
        </p:nvSpPr>
        <p:spPr>
          <a:xfrm>
            <a:off x="5312367" y="1430900"/>
            <a:ext cx="5810800" cy="3200836"/>
          </a:xfrm>
          <a:prstGeom prst="rect">
            <a:avLst/>
          </a:prstGeom>
          <a:noFill/>
          <a:ln>
            <a:noFill/>
          </a:ln>
        </p:spPr>
        <p:txBody>
          <a:bodyPr spcFirstLastPara="1" wrap="square" lIns="121900" tIns="121900" rIns="121900" bIns="121900" anchor="t" anchorCtr="0">
            <a:spAutoFit/>
          </a:bodyPr>
          <a:lstStyle/>
          <a:p>
            <a:r>
              <a:rPr lang="en" sz="4800">
                <a:solidFill>
                  <a:srgbClr val="45818E"/>
                </a:solidFill>
              </a:rPr>
              <a:t>Take our Model Ordinance and get a GUIDEBOOK absolutely free!*</a:t>
            </a:r>
            <a:endParaRPr sz="4800">
              <a:solidFill>
                <a:srgbClr val="45818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pic>
        <p:nvPicPr>
          <p:cNvPr id="173" name="Google Shape;173;p28"/>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74" name="Google Shape;174;p28"/>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Key Features of the Model Ordinance Guidebook</a:t>
            </a:r>
            <a:endParaRPr sz="4000">
              <a:solidFill>
                <a:srgbClr val="45818E"/>
              </a:solidFill>
            </a:endParaRPr>
          </a:p>
        </p:txBody>
      </p:sp>
      <p:sp>
        <p:nvSpPr>
          <p:cNvPr id="175" name="Google Shape;175;p28"/>
          <p:cNvSpPr txBox="1">
            <a:spLocks noGrp="1"/>
          </p:cNvSpPr>
          <p:nvPr>
            <p:ph type="body" idx="1"/>
          </p:nvPr>
        </p:nvSpPr>
        <p:spPr>
          <a:xfrm>
            <a:off x="2112000" y="1336733"/>
            <a:ext cx="8776400" cy="798400"/>
          </a:xfrm>
          <a:prstGeom prst="rect">
            <a:avLst/>
          </a:prstGeom>
        </p:spPr>
        <p:txBody>
          <a:bodyPr spcFirstLastPara="1" vert="horz" wrap="square" lIns="121900" tIns="121900" rIns="121900" bIns="121900" rtlCol="0" anchor="t" anchorCtr="0">
            <a:noAutofit/>
          </a:bodyPr>
          <a:lstStyle/>
          <a:p>
            <a:pPr marL="0" indent="0" algn="ctr">
              <a:buNone/>
            </a:pPr>
            <a:r>
              <a:rPr lang="en" sz="3200" b="1"/>
              <a:t>Siting Logistics Uses</a:t>
            </a:r>
            <a:endParaRPr sz="3200" b="1"/>
          </a:p>
          <a:p>
            <a:pPr indent="0">
              <a:spcBef>
                <a:spcPts val="1333"/>
              </a:spcBef>
              <a:spcAft>
                <a:spcPts val="1333"/>
              </a:spcAft>
              <a:buNone/>
            </a:pPr>
            <a:endParaRPr sz="4267"/>
          </a:p>
        </p:txBody>
      </p:sp>
      <p:sp>
        <p:nvSpPr>
          <p:cNvPr id="176" name="Google Shape;176;p28"/>
          <p:cNvSpPr txBox="1"/>
          <p:nvPr/>
        </p:nvSpPr>
        <p:spPr>
          <a:xfrm>
            <a:off x="469800" y="2046101"/>
            <a:ext cx="11252400" cy="4553066"/>
          </a:xfrm>
          <a:prstGeom prst="rect">
            <a:avLst/>
          </a:prstGeom>
          <a:noFill/>
          <a:ln>
            <a:noFill/>
          </a:ln>
        </p:spPr>
        <p:txBody>
          <a:bodyPr spcFirstLastPara="1" wrap="square" lIns="121900" tIns="121900" rIns="121900" bIns="121900" anchor="t" anchorCtr="0">
            <a:spAutoFit/>
          </a:bodyPr>
          <a:lstStyle/>
          <a:p>
            <a:pPr algn="just"/>
            <a:r>
              <a:rPr lang="en" sz="2267">
                <a:solidFill>
                  <a:schemeClr val="dk2"/>
                </a:solidFill>
              </a:rPr>
              <a:t>Every municipality is different, so we cannot provide model ordinance provisions as to </a:t>
            </a:r>
            <a:r>
              <a:rPr lang="en" sz="2267" i="1">
                <a:solidFill>
                  <a:schemeClr val="dk2"/>
                </a:solidFill>
              </a:rPr>
              <a:t>where </a:t>
            </a:r>
            <a:r>
              <a:rPr lang="en" sz="2267">
                <a:solidFill>
                  <a:schemeClr val="dk2"/>
                </a:solidFill>
              </a:rPr>
              <a:t>logistics uses should be permitted.</a:t>
            </a:r>
            <a:endParaRPr sz="2267">
              <a:solidFill>
                <a:schemeClr val="dk2"/>
              </a:solidFill>
            </a:endParaRPr>
          </a:p>
          <a:p>
            <a:pPr algn="just">
              <a:spcBef>
                <a:spcPts val="1333"/>
              </a:spcBef>
            </a:pPr>
            <a:r>
              <a:rPr lang="en" sz="2267">
                <a:solidFill>
                  <a:schemeClr val="dk2"/>
                </a:solidFill>
              </a:rPr>
              <a:t>Instead, the Guidebook offers factors municipalities should consider when choosing where to allow them, including:</a:t>
            </a:r>
            <a:endParaRPr sz="2267">
              <a:solidFill>
                <a:schemeClr val="dk2"/>
              </a:solidFill>
            </a:endParaRPr>
          </a:p>
          <a:p>
            <a:pPr marL="609585" indent="-448722" algn="just">
              <a:spcBef>
                <a:spcPts val="1333"/>
              </a:spcBef>
              <a:buClr>
                <a:schemeClr val="dk2"/>
              </a:buClr>
              <a:buSzPts val="1700"/>
              <a:buChar char="●"/>
            </a:pPr>
            <a:r>
              <a:rPr lang="en" sz="2267">
                <a:solidFill>
                  <a:schemeClr val="dk2"/>
                </a:solidFill>
              </a:rPr>
              <a:t>Cumulative impacts and environmental justice (EJ) areas</a:t>
            </a:r>
            <a:endParaRPr sz="2267">
              <a:solidFill>
                <a:schemeClr val="dk2"/>
              </a:solidFill>
            </a:endParaRPr>
          </a:p>
          <a:p>
            <a:pPr marL="609585" indent="-448722" algn="just">
              <a:spcBef>
                <a:spcPts val="1333"/>
              </a:spcBef>
              <a:buClr>
                <a:schemeClr val="dk2"/>
              </a:buClr>
              <a:buSzPts val="1700"/>
              <a:buChar char="●"/>
            </a:pPr>
            <a:r>
              <a:rPr lang="en" sz="2267">
                <a:solidFill>
                  <a:schemeClr val="dk2"/>
                </a:solidFill>
              </a:rPr>
              <a:t>Proximity to sensitive natural features</a:t>
            </a:r>
            <a:endParaRPr sz="2267">
              <a:solidFill>
                <a:schemeClr val="dk2"/>
              </a:solidFill>
            </a:endParaRPr>
          </a:p>
          <a:p>
            <a:pPr marL="609585" indent="-448722" algn="just">
              <a:spcBef>
                <a:spcPts val="1333"/>
              </a:spcBef>
              <a:buClr>
                <a:schemeClr val="dk2"/>
              </a:buClr>
              <a:buSzPts val="1700"/>
              <a:buChar char="●"/>
            </a:pPr>
            <a:r>
              <a:rPr lang="en" sz="2267">
                <a:solidFill>
                  <a:schemeClr val="dk2"/>
                </a:solidFill>
              </a:rPr>
              <a:t>Compatibility with nearby uses</a:t>
            </a:r>
            <a:endParaRPr sz="2267">
              <a:solidFill>
                <a:schemeClr val="dk2"/>
              </a:solidFill>
            </a:endParaRPr>
          </a:p>
          <a:p>
            <a:pPr marL="609585" indent="-448722" algn="just">
              <a:spcBef>
                <a:spcPts val="1333"/>
              </a:spcBef>
              <a:buClr>
                <a:schemeClr val="dk2"/>
              </a:buClr>
              <a:buSzPts val="1700"/>
              <a:buChar char="●"/>
            </a:pPr>
            <a:r>
              <a:rPr lang="en" sz="2267">
                <a:solidFill>
                  <a:schemeClr val="dk2"/>
                </a:solidFill>
              </a:rPr>
              <a:t>Access to highways and other modes of transportation</a:t>
            </a:r>
            <a:endParaRPr sz="2267">
              <a:solidFill>
                <a:schemeClr val="dk2"/>
              </a:solidFill>
            </a:endParaRPr>
          </a:p>
          <a:p>
            <a:pPr marL="609585" indent="-448722" algn="just">
              <a:spcBef>
                <a:spcPts val="1333"/>
              </a:spcBef>
              <a:spcAft>
                <a:spcPts val="1333"/>
              </a:spcAft>
              <a:buClr>
                <a:schemeClr val="dk2"/>
              </a:buClr>
              <a:buSzPts val="1700"/>
              <a:buChar char="●"/>
            </a:pPr>
            <a:r>
              <a:rPr lang="en" sz="2267">
                <a:solidFill>
                  <a:schemeClr val="dk2"/>
                </a:solidFill>
              </a:rPr>
              <a:t>Capacity of existing infrastructure (water, sewer, roads) to handle heavy use</a:t>
            </a:r>
            <a:endParaRPr sz="2267">
              <a:solidFill>
                <a:schemeClr val="dk2"/>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29"/>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82" name="Google Shape;182;p29"/>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Key Features of the Model Ordinance Guidebook</a:t>
            </a:r>
            <a:endParaRPr sz="4000">
              <a:solidFill>
                <a:srgbClr val="45818E"/>
              </a:solidFill>
            </a:endParaRPr>
          </a:p>
        </p:txBody>
      </p:sp>
      <p:sp>
        <p:nvSpPr>
          <p:cNvPr id="183" name="Google Shape;183;p29"/>
          <p:cNvSpPr txBox="1">
            <a:spLocks noGrp="1"/>
          </p:cNvSpPr>
          <p:nvPr>
            <p:ph type="body" idx="1"/>
          </p:nvPr>
        </p:nvSpPr>
        <p:spPr>
          <a:xfrm>
            <a:off x="2112000" y="1336733"/>
            <a:ext cx="8776400" cy="798400"/>
          </a:xfrm>
          <a:prstGeom prst="rect">
            <a:avLst/>
          </a:prstGeom>
        </p:spPr>
        <p:txBody>
          <a:bodyPr spcFirstLastPara="1" vert="horz" wrap="square" lIns="121900" tIns="121900" rIns="121900" bIns="121900" rtlCol="0" anchor="t" anchorCtr="0">
            <a:noAutofit/>
          </a:bodyPr>
          <a:lstStyle/>
          <a:p>
            <a:pPr marL="0" indent="0" algn="ctr">
              <a:buNone/>
            </a:pPr>
            <a:r>
              <a:rPr lang="en" sz="3200" b="1"/>
              <a:t>Level of Review</a:t>
            </a:r>
            <a:endParaRPr sz="3200" b="1"/>
          </a:p>
          <a:p>
            <a:pPr indent="0">
              <a:spcBef>
                <a:spcPts val="1333"/>
              </a:spcBef>
              <a:spcAft>
                <a:spcPts val="1333"/>
              </a:spcAft>
              <a:buNone/>
            </a:pPr>
            <a:endParaRPr sz="4267"/>
          </a:p>
        </p:txBody>
      </p:sp>
      <p:sp>
        <p:nvSpPr>
          <p:cNvPr id="184" name="Google Shape;184;p29"/>
          <p:cNvSpPr txBox="1"/>
          <p:nvPr/>
        </p:nvSpPr>
        <p:spPr>
          <a:xfrm>
            <a:off x="469800" y="2046100"/>
            <a:ext cx="11252400" cy="761771"/>
          </a:xfrm>
          <a:prstGeom prst="rect">
            <a:avLst/>
          </a:prstGeom>
          <a:noFill/>
          <a:ln>
            <a:noFill/>
          </a:ln>
        </p:spPr>
        <p:txBody>
          <a:bodyPr spcFirstLastPara="1" wrap="square" lIns="121900" tIns="121900" rIns="121900" bIns="121900" anchor="t" anchorCtr="0">
            <a:spAutoFit/>
          </a:bodyPr>
          <a:lstStyle/>
          <a:p>
            <a:pPr marL="609585" algn="just">
              <a:spcAft>
                <a:spcPts val="1333"/>
              </a:spcAft>
            </a:pPr>
            <a:endParaRPr sz="2267"/>
          </a:p>
        </p:txBody>
      </p:sp>
      <p:sp>
        <p:nvSpPr>
          <p:cNvPr id="185" name="Google Shape;185;p29"/>
          <p:cNvSpPr txBox="1"/>
          <p:nvPr/>
        </p:nvSpPr>
        <p:spPr>
          <a:xfrm>
            <a:off x="846367" y="1843234"/>
            <a:ext cx="11006400" cy="984845"/>
          </a:xfrm>
          <a:prstGeom prst="rect">
            <a:avLst/>
          </a:prstGeom>
          <a:noFill/>
          <a:ln>
            <a:noFill/>
          </a:ln>
        </p:spPr>
        <p:txBody>
          <a:bodyPr spcFirstLastPara="1" wrap="square" lIns="121900" tIns="121900" rIns="121900" bIns="121900" anchor="t" anchorCtr="0">
            <a:spAutoFit/>
          </a:bodyPr>
          <a:lstStyle/>
          <a:p>
            <a:r>
              <a:rPr lang="en" sz="2400">
                <a:solidFill>
                  <a:schemeClr val="dk2"/>
                </a:solidFill>
              </a:rPr>
              <a:t>The Guidebook strongly encourages municipalities to designate logistics uses as </a:t>
            </a:r>
            <a:r>
              <a:rPr lang="en" sz="2400" b="1">
                <a:solidFill>
                  <a:schemeClr val="dk2"/>
                </a:solidFill>
              </a:rPr>
              <a:t>conditional uses </a:t>
            </a:r>
            <a:r>
              <a:rPr lang="en" sz="2400">
                <a:solidFill>
                  <a:schemeClr val="dk2"/>
                </a:solidFill>
              </a:rPr>
              <a:t>or </a:t>
            </a:r>
            <a:r>
              <a:rPr lang="en" sz="2400" b="1">
                <a:solidFill>
                  <a:schemeClr val="dk2"/>
                </a:solidFill>
              </a:rPr>
              <a:t>special exception uses.</a:t>
            </a:r>
            <a:endParaRPr sz="2400" b="1">
              <a:solidFill>
                <a:schemeClr val="dk2"/>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pic>
        <p:nvPicPr>
          <p:cNvPr id="190" name="Google Shape;190;p30"/>
          <p:cNvPicPr preferRelativeResize="0"/>
          <p:nvPr/>
        </p:nvPicPr>
        <p:blipFill>
          <a:blip r:embed="rId3">
            <a:alphaModFix/>
          </a:blip>
          <a:stretch>
            <a:fillRect/>
          </a:stretch>
        </p:blipFill>
        <p:spPr>
          <a:xfrm>
            <a:off x="0" y="0"/>
            <a:ext cx="12192000" cy="6858000"/>
          </a:xfrm>
          <a:prstGeom prst="rect">
            <a:avLst/>
          </a:prstGeom>
          <a:noFill/>
          <a:ln>
            <a:noFill/>
          </a:ln>
        </p:spPr>
      </p:pic>
      <p:sp>
        <p:nvSpPr>
          <p:cNvPr id="191" name="Google Shape;191;p30"/>
          <p:cNvSpPr txBox="1">
            <a:spLocks noGrp="1"/>
          </p:cNvSpPr>
          <p:nvPr>
            <p:ph type="title"/>
          </p:nvPr>
        </p:nvSpPr>
        <p:spPr>
          <a:xfrm>
            <a:off x="415600" y="593367"/>
            <a:ext cx="11360800" cy="872800"/>
          </a:xfrm>
          <a:prstGeom prst="rect">
            <a:avLst/>
          </a:prstGeom>
        </p:spPr>
        <p:txBody>
          <a:bodyPr spcFirstLastPara="1" vert="horz" wrap="square" lIns="121900" tIns="121900" rIns="121900" bIns="121900" rtlCol="0" anchor="t" anchorCtr="0">
            <a:noAutofit/>
          </a:bodyPr>
          <a:lstStyle/>
          <a:p>
            <a:pPr algn="ctr"/>
            <a:r>
              <a:rPr lang="en" sz="4000">
                <a:solidFill>
                  <a:srgbClr val="45818E"/>
                </a:solidFill>
              </a:rPr>
              <a:t>Key Features of the Model Ordinance Guidebook</a:t>
            </a:r>
            <a:endParaRPr sz="4000">
              <a:solidFill>
                <a:srgbClr val="45818E"/>
              </a:solidFill>
            </a:endParaRPr>
          </a:p>
        </p:txBody>
      </p:sp>
      <p:sp>
        <p:nvSpPr>
          <p:cNvPr id="192" name="Google Shape;192;p30"/>
          <p:cNvSpPr txBox="1">
            <a:spLocks noGrp="1"/>
          </p:cNvSpPr>
          <p:nvPr>
            <p:ph type="body" idx="1"/>
          </p:nvPr>
        </p:nvSpPr>
        <p:spPr>
          <a:xfrm>
            <a:off x="2112000" y="1336733"/>
            <a:ext cx="8776400" cy="798400"/>
          </a:xfrm>
          <a:prstGeom prst="rect">
            <a:avLst/>
          </a:prstGeom>
        </p:spPr>
        <p:txBody>
          <a:bodyPr spcFirstLastPara="1" vert="horz" wrap="square" lIns="121900" tIns="121900" rIns="121900" bIns="121900" rtlCol="0" anchor="t" anchorCtr="0">
            <a:noAutofit/>
          </a:bodyPr>
          <a:lstStyle/>
          <a:p>
            <a:pPr marL="0" indent="0" algn="ctr">
              <a:buNone/>
            </a:pPr>
            <a:r>
              <a:rPr lang="en" sz="3200" b="1"/>
              <a:t>Additional Features</a:t>
            </a:r>
            <a:endParaRPr sz="3200" b="1"/>
          </a:p>
          <a:p>
            <a:pPr indent="0">
              <a:spcBef>
                <a:spcPts val="1333"/>
              </a:spcBef>
              <a:spcAft>
                <a:spcPts val="1333"/>
              </a:spcAft>
              <a:buNone/>
            </a:pPr>
            <a:endParaRPr sz="4267"/>
          </a:p>
        </p:txBody>
      </p:sp>
      <p:sp>
        <p:nvSpPr>
          <p:cNvPr id="193" name="Google Shape;193;p30"/>
          <p:cNvSpPr txBox="1"/>
          <p:nvPr/>
        </p:nvSpPr>
        <p:spPr>
          <a:xfrm>
            <a:off x="469800" y="2046100"/>
            <a:ext cx="11252400" cy="761771"/>
          </a:xfrm>
          <a:prstGeom prst="rect">
            <a:avLst/>
          </a:prstGeom>
          <a:noFill/>
          <a:ln>
            <a:noFill/>
          </a:ln>
        </p:spPr>
        <p:txBody>
          <a:bodyPr spcFirstLastPara="1" wrap="square" lIns="121900" tIns="121900" rIns="121900" bIns="121900" anchor="t" anchorCtr="0">
            <a:spAutoFit/>
          </a:bodyPr>
          <a:lstStyle/>
          <a:p>
            <a:pPr marL="609585" algn="just">
              <a:spcAft>
                <a:spcPts val="1333"/>
              </a:spcAft>
            </a:pPr>
            <a:endParaRPr sz="2267"/>
          </a:p>
        </p:txBody>
      </p:sp>
      <p:sp>
        <p:nvSpPr>
          <p:cNvPr id="194" name="Google Shape;194;p30"/>
          <p:cNvSpPr txBox="1"/>
          <p:nvPr/>
        </p:nvSpPr>
        <p:spPr>
          <a:xfrm>
            <a:off x="770000" y="1982200"/>
            <a:ext cx="11006400" cy="2223645"/>
          </a:xfrm>
          <a:prstGeom prst="rect">
            <a:avLst/>
          </a:prstGeom>
          <a:noFill/>
          <a:ln>
            <a:noFill/>
          </a:ln>
        </p:spPr>
        <p:txBody>
          <a:bodyPr spcFirstLastPara="1" wrap="square" lIns="121900" tIns="121900" rIns="121900" bIns="121900" anchor="t" anchorCtr="0">
            <a:spAutoFit/>
          </a:bodyPr>
          <a:lstStyle/>
          <a:p>
            <a:pPr marL="609585" indent="-457189">
              <a:buClr>
                <a:schemeClr val="dk2"/>
              </a:buClr>
              <a:buSzPts val="1800"/>
              <a:buChar char="●"/>
            </a:pPr>
            <a:r>
              <a:rPr lang="en" sz="2400">
                <a:solidFill>
                  <a:schemeClr val="dk2"/>
                </a:solidFill>
              </a:rPr>
              <a:t>Information about the logistics industry</a:t>
            </a:r>
            <a:endParaRPr sz="2400">
              <a:solidFill>
                <a:schemeClr val="dk2"/>
              </a:solidFill>
            </a:endParaRPr>
          </a:p>
          <a:p>
            <a:pPr marL="609585" indent="-457189">
              <a:spcBef>
                <a:spcPts val="1333"/>
              </a:spcBef>
              <a:buClr>
                <a:schemeClr val="dk2"/>
              </a:buClr>
              <a:buSzPts val="1800"/>
              <a:buChar char="●"/>
            </a:pPr>
            <a:r>
              <a:rPr lang="en" sz="2400">
                <a:solidFill>
                  <a:schemeClr val="dk2"/>
                </a:solidFill>
              </a:rPr>
              <a:t>Explanation of PennFuture’s proposed ordinance provisions</a:t>
            </a:r>
            <a:endParaRPr sz="2400">
              <a:solidFill>
                <a:schemeClr val="dk2"/>
              </a:solidFill>
            </a:endParaRPr>
          </a:p>
          <a:p>
            <a:pPr marL="609585" indent="-457189">
              <a:spcBef>
                <a:spcPts val="1333"/>
              </a:spcBef>
              <a:spcAft>
                <a:spcPts val="1333"/>
              </a:spcAft>
              <a:buClr>
                <a:schemeClr val="dk2"/>
              </a:buClr>
              <a:buSzPts val="1800"/>
              <a:buChar char="●"/>
            </a:pPr>
            <a:r>
              <a:rPr lang="en" sz="2400">
                <a:solidFill>
                  <a:schemeClr val="dk2"/>
                </a:solidFill>
              </a:rPr>
              <a:t>Fun photos of logistics facilities </a:t>
            </a:r>
            <a:r>
              <a:rPr lang="en" sz="4800">
                <a:solidFill>
                  <a:schemeClr val="dk2"/>
                </a:solidFill>
              </a:rPr>
              <a:t>→</a:t>
            </a:r>
            <a:endParaRPr sz="4800">
              <a:solidFill>
                <a:schemeClr val="dk2"/>
              </a:solidFill>
            </a:endParaRPr>
          </a:p>
        </p:txBody>
      </p:sp>
      <p:pic>
        <p:nvPicPr>
          <p:cNvPr id="195" name="Google Shape;195;p30"/>
          <p:cNvPicPr preferRelativeResize="0"/>
          <p:nvPr/>
        </p:nvPicPr>
        <p:blipFill>
          <a:blip r:embed="rId4">
            <a:alphaModFix/>
          </a:blip>
          <a:stretch>
            <a:fillRect/>
          </a:stretch>
        </p:blipFill>
        <p:spPr>
          <a:xfrm>
            <a:off x="6479456" y="3145833"/>
            <a:ext cx="4722101" cy="3147299"/>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845" y="1297577"/>
            <a:ext cx="10329698" cy="2769325"/>
          </a:xfrm>
        </p:spPr>
        <p:txBody>
          <a:bodyPr>
            <a:normAutofit/>
          </a:bodyPr>
          <a:lstStyle/>
          <a:p>
            <a:pPr algn="ctr"/>
            <a:r>
              <a:rPr lang="en-US" dirty="0">
                <a:solidFill>
                  <a:srgbClr val="002060"/>
                </a:solidFill>
              </a:rPr>
              <a:t>Trends in Housing</a:t>
            </a:r>
            <a:br>
              <a:rPr lang="en-US" dirty="0">
                <a:solidFill>
                  <a:srgbClr val="002060"/>
                </a:solidFill>
              </a:rPr>
            </a:br>
            <a:br>
              <a:rPr lang="en-US" dirty="0">
                <a:solidFill>
                  <a:srgbClr val="002060"/>
                </a:solidFill>
              </a:rPr>
            </a:br>
            <a:endParaRPr lang="en-US" dirty="0">
              <a:solidFill>
                <a:srgbClr val="FF0000"/>
              </a:solidFill>
            </a:endParaRPr>
          </a:p>
        </p:txBody>
      </p:sp>
    </p:spTree>
    <p:extLst>
      <p:ext uri="{BB962C8B-B14F-4D97-AF65-F5344CB8AC3E}">
        <p14:creationId xmlns:p14="http://schemas.microsoft.com/office/powerpoint/2010/main" val="37743106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t>Housing &amp; Affordable Housing, Airbnb and Investment Ownership</a:t>
            </a:r>
            <a:endParaRPr lang="en-US" dirty="0"/>
          </a:p>
        </p:txBody>
      </p:sp>
      <p:sp>
        <p:nvSpPr>
          <p:cNvPr id="3" name="Content Placeholder 2"/>
          <p:cNvSpPr>
            <a:spLocks noGrp="1"/>
          </p:cNvSpPr>
          <p:nvPr>
            <p:ph idx="1"/>
          </p:nvPr>
        </p:nvSpPr>
        <p:spPr>
          <a:xfrm>
            <a:off x="677406" y="1382233"/>
            <a:ext cx="9200313" cy="4659131"/>
          </a:xfrm>
        </p:spPr>
        <p:txBody>
          <a:bodyPr>
            <a:normAutofit/>
          </a:bodyPr>
          <a:lstStyle/>
          <a:p>
            <a:pPr marL="457200" lvl="1" indent="0">
              <a:buNone/>
            </a:pPr>
            <a:endParaRPr lang="en-US" dirty="0"/>
          </a:p>
          <a:p>
            <a:pPr marL="457200" lvl="1" indent="0">
              <a:buNone/>
            </a:pPr>
            <a:endParaRPr lang="en-US" dirty="0"/>
          </a:p>
          <a:p>
            <a:pPr lvl="1"/>
            <a:r>
              <a:rPr lang="en-US" sz="2000" dirty="0"/>
              <a:t>Southeastern PA – housing market with prices still holding on, but sales declining</a:t>
            </a:r>
          </a:p>
          <a:p>
            <a:pPr lvl="1"/>
            <a:r>
              <a:rPr lang="en-US" sz="2000" dirty="0"/>
              <a:t>PEW Trust: 28% of all single family homes are owned by investment companies (2015 – 15%); declining rates of first time/entry buyers</a:t>
            </a:r>
          </a:p>
          <a:p>
            <a:pPr lvl="2"/>
            <a:r>
              <a:rPr lang="en-US" sz="1800" dirty="0"/>
              <a:t>Why? </a:t>
            </a:r>
          </a:p>
          <a:p>
            <a:pPr lvl="3"/>
            <a:r>
              <a:rPr lang="en-US" sz="1600" dirty="0"/>
              <a:t>Mortgage interest rate spikes</a:t>
            </a:r>
          </a:p>
          <a:p>
            <a:pPr lvl="3"/>
            <a:r>
              <a:rPr lang="en-US" sz="1600" dirty="0"/>
              <a:t>Low housing stock (down 6.6%)</a:t>
            </a:r>
          </a:p>
          <a:p>
            <a:pPr lvl="3"/>
            <a:r>
              <a:rPr lang="en-US" sz="1600" dirty="0"/>
              <a:t>High purchasing competition</a:t>
            </a:r>
          </a:p>
          <a:p>
            <a:pPr lvl="3"/>
            <a:r>
              <a:rPr lang="en-US" sz="1600" dirty="0"/>
              <a:t>Lure of cash, non-FHA offers</a:t>
            </a:r>
          </a:p>
          <a:p>
            <a:pPr lvl="3"/>
            <a:endParaRPr lang="en-US" sz="1600" dirty="0"/>
          </a:p>
        </p:txBody>
      </p:sp>
      <p:pic>
        <p:nvPicPr>
          <p:cNvPr id="5" name="Picture 4" descr="A picture containing outdoor, building, sky, window&#10;&#10;Description automatically generated">
            <a:extLst>
              <a:ext uri="{FF2B5EF4-FFF2-40B4-BE49-F238E27FC236}">
                <a16:creationId xmlns:a16="http://schemas.microsoft.com/office/drawing/2014/main" id="{0626BC95-6F63-6A86-1D99-F48D1D5F2FE0}"/>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001785" y="3828422"/>
            <a:ext cx="3751868" cy="2813901"/>
          </a:xfrm>
          <a:prstGeom prst="rect">
            <a:avLst/>
          </a:prstGeom>
        </p:spPr>
      </p:pic>
    </p:spTree>
    <p:extLst>
      <p:ext uri="{BB962C8B-B14F-4D97-AF65-F5344CB8AC3E}">
        <p14:creationId xmlns:p14="http://schemas.microsoft.com/office/powerpoint/2010/main" val="39873682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824" y="436298"/>
            <a:ext cx="8833688" cy="987552"/>
          </a:xfrm>
        </p:spPr>
        <p:txBody>
          <a:bodyPr>
            <a:normAutofit fontScale="90000"/>
          </a:bodyPr>
          <a:lstStyle/>
          <a:p>
            <a:r>
              <a:rPr lang="en-US" sz="3300" u="sng" dirty="0">
                <a:solidFill>
                  <a:srgbClr val="7030A0"/>
                </a:solidFill>
              </a:rPr>
              <a:t>Competing Pressures in the Housing Regulatory Environment</a:t>
            </a:r>
          </a:p>
        </p:txBody>
      </p:sp>
      <p:sp>
        <p:nvSpPr>
          <p:cNvPr id="3" name="Content Placeholder 2"/>
          <p:cNvSpPr>
            <a:spLocks noGrp="1"/>
          </p:cNvSpPr>
          <p:nvPr>
            <p:ph idx="1"/>
          </p:nvPr>
        </p:nvSpPr>
        <p:spPr>
          <a:xfrm>
            <a:off x="674065" y="1323703"/>
            <a:ext cx="9863306" cy="4807133"/>
          </a:xfrm>
        </p:spPr>
        <p:txBody>
          <a:bodyPr numCol="2">
            <a:normAutofit/>
          </a:bodyPr>
          <a:lstStyle/>
          <a:p>
            <a:pPr lvl="1"/>
            <a:endParaRPr lang="en-US" sz="2400" dirty="0">
              <a:sym typeface="Wingdings" panose="05000000000000000000" pitchFamily="2" charset="2"/>
            </a:endParaRPr>
          </a:p>
          <a:p>
            <a:pPr lvl="1"/>
            <a:r>
              <a:rPr lang="en-US" sz="2400" dirty="0">
                <a:sym typeface="Wingdings" panose="05000000000000000000" pitchFamily="2" charset="2"/>
              </a:rPr>
              <a:t>School Infrastructure</a:t>
            </a:r>
          </a:p>
          <a:p>
            <a:pPr lvl="1"/>
            <a:r>
              <a:rPr lang="en-US" sz="2400" dirty="0">
                <a:sym typeface="Wingdings" panose="05000000000000000000" pitchFamily="2" charset="2"/>
              </a:rPr>
              <a:t>Road Infrastructure</a:t>
            </a:r>
          </a:p>
          <a:p>
            <a:pPr lvl="1"/>
            <a:r>
              <a:rPr lang="en-US" sz="2400" dirty="0">
                <a:sym typeface="Wingdings" panose="05000000000000000000" pitchFamily="2" charset="2"/>
              </a:rPr>
              <a:t>Sewer</a:t>
            </a:r>
          </a:p>
          <a:p>
            <a:pPr lvl="1"/>
            <a:r>
              <a:rPr lang="en-US" sz="2400" dirty="0">
                <a:sym typeface="Wingdings" panose="05000000000000000000" pitchFamily="2" charset="2"/>
              </a:rPr>
              <a:t>Stormwater</a:t>
            </a:r>
          </a:p>
          <a:p>
            <a:pPr lvl="1"/>
            <a:r>
              <a:rPr lang="en-US" sz="2400" dirty="0">
                <a:sym typeface="Wingdings" panose="05000000000000000000" pitchFamily="2" charset="2"/>
              </a:rPr>
              <a:t>Open space</a:t>
            </a:r>
          </a:p>
          <a:p>
            <a:pPr lvl="1"/>
            <a:r>
              <a:rPr lang="en-US" sz="2400" dirty="0">
                <a:sym typeface="Wingdings" panose="05000000000000000000" pitchFamily="2" charset="2"/>
              </a:rPr>
              <a:t>Slopes, floodplains, environmental constraints</a:t>
            </a:r>
          </a:p>
          <a:p>
            <a:pPr lvl="1"/>
            <a:r>
              <a:rPr lang="en-US" sz="2400" dirty="0">
                <a:sym typeface="Wingdings" panose="05000000000000000000" pitchFamily="2" charset="2"/>
              </a:rPr>
              <a:t>Impacts on residential character</a:t>
            </a:r>
          </a:p>
          <a:p>
            <a:pPr lvl="1"/>
            <a:endParaRPr lang="en-US" sz="2400" dirty="0">
              <a:sym typeface="Wingdings" panose="05000000000000000000" pitchFamily="2" charset="2"/>
            </a:endParaRPr>
          </a:p>
          <a:p>
            <a:pPr lvl="1"/>
            <a:r>
              <a:rPr lang="en-US" sz="2400" dirty="0">
                <a:sym typeface="Wingdings" panose="05000000000000000000" pitchFamily="2" charset="2"/>
              </a:rPr>
              <a:t>Market Pressures</a:t>
            </a:r>
          </a:p>
          <a:p>
            <a:pPr lvl="1"/>
            <a:r>
              <a:rPr lang="en-US" sz="2400" dirty="0">
                <a:sym typeface="Wingdings" panose="05000000000000000000" pitchFamily="2" charset="2"/>
              </a:rPr>
              <a:t>Mortgage rates</a:t>
            </a:r>
          </a:p>
          <a:p>
            <a:pPr lvl="1"/>
            <a:r>
              <a:rPr lang="en-US" sz="2400" dirty="0">
                <a:sym typeface="Wingdings" panose="05000000000000000000" pitchFamily="2" charset="2"/>
              </a:rPr>
              <a:t>Housing Affordability</a:t>
            </a:r>
          </a:p>
          <a:p>
            <a:pPr lvl="1"/>
            <a:endParaRPr lang="en-US" sz="2400" dirty="0">
              <a:sym typeface="Wingdings" panose="05000000000000000000" pitchFamily="2" charset="2"/>
            </a:endParaRPr>
          </a:p>
          <a:p>
            <a:pPr lvl="1"/>
            <a:endParaRPr lang="en-US" sz="2400" dirty="0">
              <a:sym typeface="Wingdings" panose="05000000000000000000" pitchFamily="2" charset="2"/>
            </a:endParaRPr>
          </a:p>
          <a:p>
            <a:pPr lvl="1"/>
            <a:endParaRPr lang="en-US" sz="2200" dirty="0">
              <a:sym typeface="Wingdings" panose="05000000000000000000" pitchFamily="2" charset="2"/>
            </a:endParaRPr>
          </a:p>
          <a:p>
            <a:pPr lvl="1"/>
            <a:endParaRPr lang="en-US" sz="2400" dirty="0"/>
          </a:p>
        </p:txBody>
      </p:sp>
    </p:spTree>
    <p:extLst>
      <p:ext uri="{BB962C8B-B14F-4D97-AF65-F5344CB8AC3E}">
        <p14:creationId xmlns:p14="http://schemas.microsoft.com/office/powerpoint/2010/main" val="35153211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arge brick building with grass in front of a house&#10;&#10;Description automatically generated">
            <a:extLst>
              <a:ext uri="{FF2B5EF4-FFF2-40B4-BE49-F238E27FC236}">
                <a16:creationId xmlns:a16="http://schemas.microsoft.com/office/drawing/2014/main" id="{1A889ACA-B0DE-4524-A03A-0C4CD3758EF3}"/>
              </a:ext>
            </a:extLst>
          </p:cNvPr>
          <p:cNvPicPr>
            <a:picLocks noChangeAspect="1"/>
          </p:cNvPicPr>
          <p:nvPr/>
        </p:nvPicPr>
        <p:blipFill rotWithShape="1">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8662" r="18827" b="-2"/>
          <a:stretch/>
        </p:blipFill>
        <p:spPr>
          <a:xfrm>
            <a:off x="20" y="754144"/>
            <a:ext cx="4427014" cy="6103856"/>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le 1"/>
          <p:cNvSpPr>
            <a:spLocks noGrp="1"/>
          </p:cNvSpPr>
          <p:nvPr>
            <p:ph type="title"/>
          </p:nvPr>
        </p:nvSpPr>
        <p:spPr>
          <a:xfrm>
            <a:off x="2025990" y="114081"/>
            <a:ext cx="8833688" cy="987552"/>
          </a:xfrm>
        </p:spPr>
        <p:txBody>
          <a:bodyPr>
            <a:normAutofit/>
          </a:bodyPr>
          <a:lstStyle/>
          <a:p>
            <a:r>
              <a:rPr lang="en-US" sz="3300" u="sng" dirty="0">
                <a:solidFill>
                  <a:srgbClr val="7030A0"/>
                </a:solidFill>
              </a:rPr>
              <a:t>Barriers and Challenges to Affordable Housing</a:t>
            </a:r>
          </a:p>
        </p:txBody>
      </p:sp>
      <p:sp>
        <p:nvSpPr>
          <p:cNvPr id="3" name="Content Placeholder 2"/>
          <p:cNvSpPr>
            <a:spLocks noGrp="1"/>
          </p:cNvSpPr>
          <p:nvPr>
            <p:ph idx="1"/>
          </p:nvPr>
        </p:nvSpPr>
        <p:spPr>
          <a:xfrm>
            <a:off x="3713356" y="949234"/>
            <a:ext cx="6656367" cy="4807133"/>
          </a:xfrm>
        </p:spPr>
        <p:txBody>
          <a:bodyPr>
            <a:normAutofit/>
          </a:bodyPr>
          <a:lstStyle/>
          <a:p>
            <a:pPr lvl="1"/>
            <a:r>
              <a:rPr lang="en-US" sz="2400" dirty="0">
                <a:sym typeface="Wingdings" panose="05000000000000000000" pitchFamily="2" charset="2"/>
              </a:rPr>
              <a:t>How to incentivize, define and regulate “affordable housing”</a:t>
            </a:r>
          </a:p>
          <a:p>
            <a:pPr lvl="1"/>
            <a:r>
              <a:rPr lang="en-US" sz="2400" dirty="0">
                <a:sym typeface="Wingdings" panose="05000000000000000000" pitchFamily="2" charset="2"/>
              </a:rPr>
              <a:t>Monetary incentives for developers?</a:t>
            </a:r>
          </a:p>
          <a:p>
            <a:pPr lvl="1"/>
            <a:r>
              <a:rPr lang="en-US" sz="2400" dirty="0">
                <a:sym typeface="Wingdings" panose="05000000000000000000" pitchFamily="2" charset="2"/>
              </a:rPr>
              <a:t>Who pays for aging municipal infrastructure (sewer, stormwater, water, roads, etc.)</a:t>
            </a:r>
          </a:p>
          <a:p>
            <a:pPr lvl="1"/>
            <a:r>
              <a:rPr lang="en-US" sz="2400" dirty="0">
                <a:sym typeface="Wingdings" panose="05000000000000000000" pitchFamily="2" charset="2"/>
              </a:rPr>
              <a:t>Multifamily housing and Townhomes no longer the “solution” to affordability</a:t>
            </a:r>
          </a:p>
          <a:p>
            <a:pPr lvl="2">
              <a:buFont typeface="Courier New" panose="02070309020205020404" pitchFamily="49" charset="0"/>
              <a:buChar char="o"/>
            </a:pPr>
            <a:r>
              <a:rPr lang="en-US" sz="2200" dirty="0">
                <a:sym typeface="Wingdings" panose="05000000000000000000" pitchFamily="2" charset="2"/>
              </a:rPr>
              <a:t>3 BR, 2 ½ bath, 2000 square foot TH</a:t>
            </a:r>
          </a:p>
          <a:p>
            <a:pPr lvl="2">
              <a:buFont typeface="Courier New" panose="02070309020205020404" pitchFamily="49" charset="0"/>
              <a:buChar char="o"/>
            </a:pPr>
            <a:r>
              <a:rPr lang="en-US" sz="2200" dirty="0">
                <a:sym typeface="Wingdings" panose="05000000000000000000" pitchFamily="2" charset="2"/>
              </a:rPr>
              <a:t>“Priced from $660,090”</a:t>
            </a:r>
          </a:p>
          <a:p>
            <a:pPr lvl="1"/>
            <a:endParaRPr lang="en-US" sz="2400" dirty="0"/>
          </a:p>
        </p:txBody>
      </p:sp>
    </p:spTree>
    <p:extLst>
      <p:ext uri="{BB962C8B-B14F-4D97-AF65-F5344CB8AC3E}">
        <p14:creationId xmlns:p14="http://schemas.microsoft.com/office/powerpoint/2010/main" val="1295053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7363" y="146"/>
            <a:ext cx="8934648" cy="64633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Course Presenters</a:t>
            </a:r>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sng"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Michael G. Crotty, Esquire </a:t>
            </a: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a:t>
            </a:r>
            <a:r>
              <a:rPr kumimoji="0" lang="en-US" sz="1800" b="0" i="0" u="sng" strike="noStrike" kern="1200" cap="none" spc="0" normalizeH="0" baseline="0" noProof="0" dirty="0">
                <a:ln>
                  <a:noFill/>
                </a:ln>
                <a:solidFill>
                  <a:prstClr val="black"/>
                </a:solidFill>
                <a:effectLst/>
                <a:uLnTx/>
                <a:uFillTx/>
                <a:latin typeface="Trebuchet MS" panose="020B0603020202020204"/>
                <a:ea typeface="+mn-ea"/>
                <a:cs typeface="+mn-cs"/>
                <a:hlinkClick r:id="rId2"/>
              </a:rPr>
              <a:t>mgcrotty@sianalaw.com</a:t>
            </a: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a:t>
            </a: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Trebuchet MS" panose="020B0603020202020204"/>
                <a:ea typeface="+mn-ea"/>
                <a:cs typeface="+mn-cs"/>
              </a:rPr>
              <a:t> </a:t>
            </a:r>
            <a:endPar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287338" algn="just" defTabSz="914400"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Michael Crotty is a Partner in the law firm of </a:t>
            </a:r>
            <a:r>
              <a:rPr kumimoji="0" lang="en-US" sz="1800" b="0" i="0" u="none" strike="noStrike" kern="1200" cap="none" spc="0" normalizeH="0" baseline="0" noProof="0" dirty="0" err="1">
                <a:ln>
                  <a:noFill/>
                </a:ln>
                <a:solidFill>
                  <a:prstClr val="black"/>
                </a:solidFill>
                <a:effectLst/>
                <a:uLnTx/>
                <a:uFillTx/>
                <a:latin typeface="Trebuchet MS" panose="020B0603020202020204"/>
                <a:ea typeface="+mn-ea"/>
                <a:cs typeface="+mn-cs"/>
              </a:rPr>
              <a:t>Siana</a:t>
            </a: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 Law, LLP. He serves in the Firm’s Litigation and Solicitor Departments, representing municipalities and public officials throughout the Commonwealth. Mike has been recognized as a Pennsylvania Super Lawyer in 2012-2017 (Rising Star) and again in 2022 and 2023 for his work in municipal representation. </a:t>
            </a:r>
          </a:p>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    He received his Bachelor of Arts degree in Political Science from the University of Michigan in 2000, and his J.D. from Villanova School of Law in 2003.  Mike has conducted numerous seminars for local public officials and solicitors through PIRMA, the Pennsylvania Bar Institute, the Pennsylvania State Association of Boroughs, the Pennsylvania State Association of Township Supervisors, and various county associations of township/borough officials. </a:t>
            </a:r>
          </a:p>
          <a:p>
            <a:pPr marL="0" marR="0" lvl="0" indent="0" algn="just" defTabSz="914400" rtl="0" eaLnBrk="1" fontAlgn="auto" latinLnBrk="0" hangingPunct="1">
              <a:lnSpc>
                <a:spcPct val="9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rebuchet MS" panose="020B0603020202020204"/>
                <a:ea typeface="+mn-ea"/>
                <a:cs typeface="+mn-cs"/>
              </a:rPr>
              <a:t>    Mike has had the pleasure of serving on the Delaware County Chamber of Commerce’s Government Affairs Committee, as Chair of the Upper Providence Township Planning Commission and as Chair of the Chester County Bar Association Municipal Law Section.</a:t>
            </a:r>
            <a:endParaRPr kumimoji="0" lang="en-US" sz="20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tab pos="457200" algn="l"/>
                <a:tab pos="10515600" algn="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tab pos="457200" algn="l"/>
                <a:tab pos="10515600" algn="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tab pos="457200" algn="l"/>
                <a:tab pos="10515600" algn="r"/>
              </a:tabLst>
              <a:defRPr/>
            </a:pPr>
            <a:endParaRPr kumimoji="0" lang="en-US" sz="16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5" name="Slide Number Placeholder 5">
            <a:extLst>
              <a:ext uri="{FF2B5EF4-FFF2-40B4-BE49-F238E27FC236}">
                <a16:creationId xmlns:a16="http://schemas.microsoft.com/office/drawing/2014/main" id="{F2BED517-5253-467E-B8CD-100141ABB2E1}"/>
              </a:ext>
            </a:extLst>
          </p:cNvPr>
          <p:cNvSpPr>
            <a:spLocks noGrp="1"/>
          </p:cNvSpPr>
          <p:nvPr>
            <p:ph type="sldNum" sz="quarter" idx="12"/>
          </p:nvPr>
        </p:nvSpPr>
        <p:spPr>
          <a:xfrm>
            <a:off x="8590663" y="6041492"/>
            <a:ext cx="683339"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BAAC0F-26C5-43BB-B2C2-2474731D6CA3}" type="slidenum">
              <a:rPr kumimoji="0" lang="en-US" sz="1800" b="0" i="0" u="none" strike="noStrike" kern="1200" cap="none" spc="0" normalizeH="0" baseline="0" noProof="0" smtClean="0">
                <a:ln>
                  <a:noFill/>
                </a:ln>
                <a:solidFill>
                  <a:srgbClr val="0F6FC6"/>
                </a:solidFill>
                <a:effectLst/>
                <a:uLnTx/>
                <a:uFillTx/>
                <a:latin typeface="Trebuchet MS" panose="020B0603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800" b="0" i="0" u="none" strike="noStrike" kern="1200" cap="none" spc="0" normalizeH="0" baseline="0" noProof="0" dirty="0">
              <a:ln>
                <a:noFill/>
              </a:ln>
              <a:solidFill>
                <a:srgbClr val="0F6FC6"/>
              </a:solidFill>
              <a:effectLst/>
              <a:uLnTx/>
              <a:uFillTx/>
              <a:latin typeface="Trebuchet MS" panose="020B0603020202020204"/>
              <a:ea typeface="+mn-ea"/>
              <a:cs typeface="+mn-cs"/>
            </a:endParaRPr>
          </a:p>
        </p:txBody>
      </p:sp>
      <p:pic>
        <p:nvPicPr>
          <p:cNvPr id="6" name="Picture 5" descr="A picture containing monitor, clock, television, meter&#10;&#10;Description automatically generated">
            <a:extLst>
              <a:ext uri="{FF2B5EF4-FFF2-40B4-BE49-F238E27FC236}">
                <a16:creationId xmlns:a16="http://schemas.microsoft.com/office/drawing/2014/main" id="{5C8979E5-823E-41B2-9F27-0F9989CC2A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2476" y="5814008"/>
            <a:ext cx="4207048" cy="727387"/>
          </a:xfrm>
          <a:prstGeom prst="rect">
            <a:avLst/>
          </a:prstGeom>
        </p:spPr>
      </p:pic>
      <p:pic>
        <p:nvPicPr>
          <p:cNvPr id="7" name="Picture 6" descr="A person in a suit and tie&#10;&#10;Description automatically generated with medium confidence">
            <a:extLst>
              <a:ext uri="{FF2B5EF4-FFF2-40B4-BE49-F238E27FC236}">
                <a16:creationId xmlns:a16="http://schemas.microsoft.com/office/drawing/2014/main" id="{9C579F09-D075-247C-C772-9BDCF1DB20F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5857" t="6523" r="23221"/>
          <a:stretch/>
        </p:blipFill>
        <p:spPr>
          <a:xfrm>
            <a:off x="9793077" y="1449647"/>
            <a:ext cx="2026162" cy="2220971"/>
          </a:xfrm>
          <a:prstGeom prst="rect">
            <a:avLst/>
          </a:prstGeom>
        </p:spPr>
      </p:pic>
    </p:spTree>
    <p:extLst>
      <p:ext uri="{BB962C8B-B14F-4D97-AF65-F5344CB8AC3E}">
        <p14:creationId xmlns:p14="http://schemas.microsoft.com/office/powerpoint/2010/main" val="7434430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arge brick building with grass in front of a house&#10;&#10;Description automatically generated">
            <a:extLst>
              <a:ext uri="{FF2B5EF4-FFF2-40B4-BE49-F238E27FC236}">
                <a16:creationId xmlns:a16="http://schemas.microsoft.com/office/drawing/2014/main" id="{1A889ACA-B0DE-4524-A03A-0C4CD3758EF3}"/>
              </a:ext>
            </a:extLst>
          </p:cNvPr>
          <p:cNvPicPr>
            <a:picLocks noChangeAspect="1"/>
          </p:cNvPicPr>
          <p:nvPr/>
        </p:nvPicPr>
        <p:blipFill rotWithShape="1">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8662" r="18827" b="-2"/>
          <a:stretch/>
        </p:blipFill>
        <p:spPr>
          <a:xfrm>
            <a:off x="20" y="754144"/>
            <a:ext cx="4427014" cy="6103856"/>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le 1"/>
          <p:cNvSpPr>
            <a:spLocks noGrp="1"/>
          </p:cNvSpPr>
          <p:nvPr>
            <p:ph type="title"/>
          </p:nvPr>
        </p:nvSpPr>
        <p:spPr>
          <a:xfrm>
            <a:off x="2025990" y="114081"/>
            <a:ext cx="8833688" cy="987552"/>
          </a:xfrm>
        </p:spPr>
        <p:txBody>
          <a:bodyPr>
            <a:normAutofit/>
          </a:bodyPr>
          <a:lstStyle/>
          <a:p>
            <a:r>
              <a:rPr lang="en-US" sz="3300" u="sng" dirty="0">
                <a:solidFill>
                  <a:srgbClr val="7030A0"/>
                </a:solidFill>
              </a:rPr>
              <a:t>Barriers and Challenges to Affordable Housing</a:t>
            </a:r>
          </a:p>
        </p:txBody>
      </p:sp>
      <p:sp>
        <p:nvSpPr>
          <p:cNvPr id="3" name="Content Placeholder 2"/>
          <p:cNvSpPr>
            <a:spLocks noGrp="1"/>
          </p:cNvSpPr>
          <p:nvPr>
            <p:ph idx="1"/>
          </p:nvPr>
        </p:nvSpPr>
        <p:spPr>
          <a:xfrm>
            <a:off x="3526972" y="949234"/>
            <a:ext cx="6842752" cy="4807133"/>
          </a:xfrm>
        </p:spPr>
        <p:txBody>
          <a:bodyPr>
            <a:normAutofit/>
          </a:bodyPr>
          <a:lstStyle/>
          <a:p>
            <a:pPr lvl="1"/>
            <a:r>
              <a:rPr lang="en-US" sz="2400" dirty="0">
                <a:sym typeface="Wingdings" panose="05000000000000000000" pitchFamily="2" charset="2"/>
              </a:rPr>
              <a:t>Inability of municipalities to regulate the form of property ownership (Corp. vs. LLC vs. natural person). </a:t>
            </a:r>
            <a:r>
              <a:rPr lang="en-US" sz="2400" u="sng" dirty="0">
                <a:sym typeface="Wingdings" panose="05000000000000000000" pitchFamily="2" charset="2"/>
              </a:rPr>
              <a:t>PA General Energy Co., LLC v. Grant Township</a:t>
            </a:r>
            <a:r>
              <a:rPr lang="en-US" sz="2400" dirty="0">
                <a:sym typeface="Wingdings" panose="05000000000000000000" pitchFamily="2" charset="2"/>
              </a:rPr>
              <a:t>, 139 F.Supp.3d 706 (W.D. Pa. 2015)</a:t>
            </a:r>
          </a:p>
          <a:p>
            <a:pPr lvl="1"/>
            <a:endParaRPr lang="en-US" sz="2400" dirty="0">
              <a:sym typeface="Wingdings" panose="05000000000000000000" pitchFamily="2" charset="2"/>
            </a:endParaRPr>
          </a:p>
          <a:p>
            <a:pPr lvl="1"/>
            <a:r>
              <a:rPr lang="en-US" sz="2400" dirty="0">
                <a:sym typeface="Wingdings" panose="05000000000000000000" pitchFamily="2" charset="2"/>
              </a:rPr>
              <a:t>Solutions often focus on new development</a:t>
            </a:r>
            <a:endParaRPr lang="en-US" sz="2200" dirty="0">
              <a:sym typeface="Wingdings" panose="05000000000000000000" pitchFamily="2" charset="2"/>
            </a:endParaRPr>
          </a:p>
          <a:p>
            <a:pPr lvl="1"/>
            <a:endParaRPr lang="en-US" sz="2400" dirty="0"/>
          </a:p>
        </p:txBody>
      </p:sp>
    </p:spTree>
    <p:extLst>
      <p:ext uri="{BB962C8B-B14F-4D97-AF65-F5344CB8AC3E}">
        <p14:creationId xmlns:p14="http://schemas.microsoft.com/office/powerpoint/2010/main" val="8202538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large brick building with grass in front of a house&#10;&#10;Description automatically generated">
            <a:extLst>
              <a:ext uri="{FF2B5EF4-FFF2-40B4-BE49-F238E27FC236}">
                <a16:creationId xmlns:a16="http://schemas.microsoft.com/office/drawing/2014/main" id="{1A889ACA-B0DE-4524-A03A-0C4CD3758EF3}"/>
              </a:ext>
            </a:extLst>
          </p:cNvPr>
          <p:cNvPicPr>
            <a:picLocks noChangeAspect="1"/>
          </p:cNvPicPr>
          <p:nvPr/>
        </p:nvPicPr>
        <p:blipFill rotWithShape="1">
          <a:blip r:embed="rId2" cstate="print">
            <a:extLst>
              <a:ext uri="{28A0092B-C50C-407E-A947-70E740481C1C}">
                <a14:useLocalDpi xmlns:a14="http://schemas.microsoft.com/office/drawing/2010/main" val="0"/>
              </a:ext>
              <a:ext uri="{837473B0-CC2E-450A-ABE3-18F120FF3D39}">
                <a1611:picAttrSrcUrl xmlns:a1611="http://schemas.microsoft.com/office/drawing/2016/11/main" r:id="rId3"/>
              </a:ext>
            </a:extLst>
          </a:blip>
          <a:srcRect l="28662" r="18827" b="-2"/>
          <a:stretch/>
        </p:blipFill>
        <p:spPr>
          <a:xfrm>
            <a:off x="20" y="754144"/>
            <a:ext cx="4427014" cy="6103856"/>
          </a:xfrm>
          <a:custGeom>
            <a:avLst/>
            <a:gdLst>
              <a:gd name="connsiteX0" fmla="*/ 842596 w 5394960"/>
              <a:gd name="connsiteY0" fmla="*/ 0 h 6858000"/>
              <a:gd name="connsiteX1" fmla="*/ 5394960 w 5394960"/>
              <a:gd name="connsiteY1" fmla="*/ 0 h 6858000"/>
              <a:gd name="connsiteX2" fmla="*/ 5394960 w 5394960"/>
              <a:gd name="connsiteY2" fmla="*/ 21851 h 6858000"/>
              <a:gd name="connsiteX3" fmla="*/ 4365943 w 5394960"/>
              <a:gd name="connsiteY3" fmla="*/ 6858000 h 6858000"/>
              <a:gd name="connsiteX4" fmla="*/ 0 w 5394960"/>
              <a:gd name="connsiteY4" fmla="*/ 6858000 h 6858000"/>
              <a:gd name="connsiteX5" fmla="*/ 0 w 5394960"/>
              <a:gd name="connsiteY5" fmla="*/ 566615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le 1"/>
          <p:cNvSpPr>
            <a:spLocks noGrp="1"/>
          </p:cNvSpPr>
          <p:nvPr>
            <p:ph type="title"/>
          </p:nvPr>
        </p:nvSpPr>
        <p:spPr>
          <a:xfrm>
            <a:off x="2025990" y="114081"/>
            <a:ext cx="8833688" cy="987552"/>
          </a:xfrm>
        </p:spPr>
        <p:txBody>
          <a:bodyPr>
            <a:normAutofit/>
          </a:bodyPr>
          <a:lstStyle/>
          <a:p>
            <a:r>
              <a:rPr lang="en-US" sz="3300" u="sng" dirty="0">
                <a:solidFill>
                  <a:srgbClr val="7030A0"/>
                </a:solidFill>
              </a:rPr>
              <a:t>Byproduct Trends of the Housing Issues </a:t>
            </a:r>
          </a:p>
        </p:txBody>
      </p:sp>
      <p:sp>
        <p:nvSpPr>
          <p:cNvPr id="3" name="Content Placeholder 2"/>
          <p:cNvSpPr>
            <a:spLocks noGrp="1"/>
          </p:cNvSpPr>
          <p:nvPr>
            <p:ph idx="1"/>
          </p:nvPr>
        </p:nvSpPr>
        <p:spPr>
          <a:xfrm>
            <a:off x="3526972" y="949234"/>
            <a:ext cx="6842752" cy="4807133"/>
          </a:xfrm>
        </p:spPr>
        <p:txBody>
          <a:bodyPr>
            <a:normAutofit/>
          </a:bodyPr>
          <a:lstStyle/>
          <a:p>
            <a:pPr lvl="1"/>
            <a:r>
              <a:rPr lang="en-US" sz="2400" dirty="0">
                <a:solidFill>
                  <a:srgbClr val="FF0000"/>
                </a:solidFill>
                <a:sym typeface="Wingdings" panose="05000000000000000000" pitchFamily="2" charset="2"/>
              </a:rPr>
              <a:t>Push for more multi-family housing</a:t>
            </a:r>
          </a:p>
          <a:p>
            <a:pPr lvl="1"/>
            <a:endParaRPr lang="en-US" sz="2400" dirty="0">
              <a:solidFill>
                <a:srgbClr val="FF0000"/>
              </a:solidFill>
              <a:sym typeface="Wingdings" panose="05000000000000000000" pitchFamily="2" charset="2"/>
            </a:endParaRPr>
          </a:p>
          <a:p>
            <a:pPr lvl="1"/>
            <a:r>
              <a:rPr lang="en-US" sz="2400" dirty="0">
                <a:solidFill>
                  <a:srgbClr val="FF0000"/>
                </a:solidFill>
                <a:sym typeface="Wingdings" panose="05000000000000000000" pitchFamily="2" charset="2"/>
              </a:rPr>
              <a:t>Short Term Rental Uses</a:t>
            </a:r>
          </a:p>
          <a:p>
            <a:pPr lvl="1"/>
            <a:endParaRPr lang="en-US" sz="2400" dirty="0">
              <a:solidFill>
                <a:srgbClr val="FF0000"/>
              </a:solidFill>
              <a:sym typeface="Wingdings" panose="05000000000000000000" pitchFamily="2" charset="2"/>
            </a:endParaRPr>
          </a:p>
          <a:p>
            <a:pPr lvl="1"/>
            <a:r>
              <a:rPr lang="en-US" sz="2400" dirty="0">
                <a:solidFill>
                  <a:srgbClr val="FF0000"/>
                </a:solidFill>
                <a:sym typeface="Wingdings" panose="05000000000000000000" pitchFamily="2" charset="2"/>
              </a:rPr>
              <a:t>Accessory Dwelling Units (ADUs)</a:t>
            </a:r>
            <a:endParaRPr lang="en-US" sz="2200" dirty="0">
              <a:solidFill>
                <a:srgbClr val="FF0000"/>
              </a:solidFill>
              <a:sym typeface="Wingdings" panose="05000000000000000000" pitchFamily="2" charset="2"/>
            </a:endParaRPr>
          </a:p>
          <a:p>
            <a:pPr lvl="1"/>
            <a:endParaRPr lang="en-US" sz="2400" dirty="0"/>
          </a:p>
          <a:p>
            <a:pPr lvl="1"/>
            <a:endParaRPr lang="en-US" sz="2400" dirty="0"/>
          </a:p>
          <a:p>
            <a:pPr marL="457200" lvl="1" indent="0">
              <a:buNone/>
            </a:pPr>
            <a:r>
              <a:rPr lang="en-US" sz="2400" dirty="0"/>
              <a:t>If you want to allow/incentivize/control it, zone for it. </a:t>
            </a:r>
          </a:p>
        </p:txBody>
      </p:sp>
    </p:spTree>
    <p:extLst>
      <p:ext uri="{BB962C8B-B14F-4D97-AF65-F5344CB8AC3E}">
        <p14:creationId xmlns:p14="http://schemas.microsoft.com/office/powerpoint/2010/main" val="31949257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5" y="717363"/>
            <a:ext cx="8974028" cy="827314"/>
          </a:xfrm>
        </p:spPr>
        <p:txBody>
          <a:bodyPr>
            <a:normAutofit/>
          </a:bodyPr>
          <a:lstStyle/>
          <a:p>
            <a:pPr algn="ctr"/>
            <a:r>
              <a:rPr lang="en-US" u="sng" dirty="0">
                <a:solidFill>
                  <a:srgbClr val="002060"/>
                </a:solidFill>
              </a:rPr>
              <a:t>Airbnb / Short Term Rental Uses</a:t>
            </a:r>
          </a:p>
        </p:txBody>
      </p:sp>
      <p:sp>
        <p:nvSpPr>
          <p:cNvPr id="3" name="Content Placeholder 2"/>
          <p:cNvSpPr>
            <a:spLocks noGrp="1"/>
          </p:cNvSpPr>
          <p:nvPr>
            <p:ph idx="1"/>
          </p:nvPr>
        </p:nvSpPr>
        <p:spPr>
          <a:xfrm>
            <a:off x="688839" y="1131020"/>
            <a:ext cx="8150361" cy="4433757"/>
          </a:xfrm>
        </p:spPr>
        <p:txBody>
          <a:bodyPr>
            <a:normAutofit fontScale="92500" lnSpcReduction="10000"/>
          </a:bodyPr>
          <a:lstStyle/>
          <a:p>
            <a:pPr marL="457200" lvl="3" indent="0">
              <a:buNone/>
            </a:pPr>
            <a:endParaRPr lang="en-US" sz="1800" u="sng" dirty="0"/>
          </a:p>
          <a:p>
            <a:pPr marL="457200" lvl="3" indent="0">
              <a:buNone/>
            </a:pPr>
            <a:r>
              <a:rPr lang="en-US" sz="1800" u="sng" dirty="0"/>
              <a:t>Slice of Life v. Hamilton Township ZHB - “The Airbnb Case” </a:t>
            </a:r>
          </a:p>
          <a:p>
            <a:pPr marL="742950" lvl="3" indent="-285750"/>
            <a:r>
              <a:rPr lang="en-US" sz="1800" dirty="0"/>
              <a:t>Not Airbnb </a:t>
            </a:r>
          </a:p>
          <a:p>
            <a:pPr marL="742950" lvl="3" indent="-285750"/>
            <a:r>
              <a:rPr lang="en-US" sz="1800" dirty="0"/>
              <a:t>Not an ordinance validity challenge … but impacts how Zoning Ordinances are to be interpreted and therefore validity challenges</a:t>
            </a:r>
          </a:p>
          <a:p>
            <a:pPr marL="457200" lvl="3" indent="0">
              <a:buNone/>
            </a:pPr>
            <a:r>
              <a:rPr lang="en-US" sz="1800" u="sng" dirty="0"/>
              <a:t>The background</a:t>
            </a:r>
            <a:r>
              <a:rPr lang="en-US" sz="1800" dirty="0"/>
              <a:t>:</a:t>
            </a:r>
          </a:p>
          <a:p>
            <a:pPr marL="742950" lvl="3" indent="-285750"/>
            <a:r>
              <a:rPr lang="en-US" sz="1800" dirty="0"/>
              <a:t>1985 Zoning Ordinance</a:t>
            </a:r>
          </a:p>
          <a:p>
            <a:pPr marL="742950" lvl="3" indent="-285750"/>
            <a:r>
              <a:rPr lang="en-US" sz="1800" dirty="0"/>
              <a:t>Commonly used definitions of single housekeeping unit/family/dwelling/etc.</a:t>
            </a:r>
          </a:p>
          <a:p>
            <a:pPr marL="742950" lvl="3" indent="-285750"/>
            <a:r>
              <a:rPr lang="en-US" sz="1800" dirty="0"/>
              <a:t>ZO does define and regulate hotel and motel</a:t>
            </a:r>
          </a:p>
          <a:p>
            <a:pPr marL="457200" lvl="3" indent="0">
              <a:buNone/>
            </a:pPr>
            <a:r>
              <a:rPr lang="en-US" sz="1800" u="sng" dirty="0"/>
              <a:t>The Decision</a:t>
            </a:r>
            <a:r>
              <a:rPr lang="en-US" sz="1800" dirty="0"/>
              <a:t>: </a:t>
            </a:r>
          </a:p>
          <a:p>
            <a:pPr marL="742950" lvl="3" indent="-285750"/>
            <a:r>
              <a:rPr lang="en-US" sz="1800" dirty="0"/>
              <a:t>Full-time short term rental use does not qualify as single family</a:t>
            </a:r>
          </a:p>
          <a:p>
            <a:pPr marL="457200" lvl="3" indent="0">
              <a:buNone/>
            </a:pPr>
            <a:r>
              <a:rPr lang="en-US" sz="1800" dirty="0"/>
              <a:t>dwelling unit.  Unless the use is specifically included, it is not permitted.</a:t>
            </a:r>
          </a:p>
          <a:p>
            <a:pPr marL="742950" lvl="3" indent="-285750"/>
            <a:endParaRPr lang="en-US" sz="1800" dirty="0"/>
          </a:p>
          <a:p>
            <a:pPr marL="742950" lvl="3" indent="-285750"/>
            <a:endParaRPr lang="en-US" sz="1800" dirty="0"/>
          </a:p>
        </p:txBody>
      </p:sp>
    </p:spTree>
    <p:extLst>
      <p:ext uri="{BB962C8B-B14F-4D97-AF65-F5344CB8AC3E}">
        <p14:creationId xmlns:p14="http://schemas.microsoft.com/office/powerpoint/2010/main" val="27516561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575" y="717363"/>
            <a:ext cx="8974028" cy="827314"/>
          </a:xfrm>
        </p:spPr>
        <p:txBody>
          <a:bodyPr>
            <a:normAutofit/>
          </a:bodyPr>
          <a:lstStyle/>
          <a:p>
            <a:pPr algn="ctr"/>
            <a:r>
              <a:rPr lang="en-US" u="sng" dirty="0">
                <a:solidFill>
                  <a:srgbClr val="002060"/>
                </a:solidFill>
              </a:rPr>
              <a:t>Airbnb / Short Term Rental Uses</a:t>
            </a:r>
          </a:p>
        </p:txBody>
      </p:sp>
      <p:sp>
        <p:nvSpPr>
          <p:cNvPr id="3" name="Content Placeholder 2"/>
          <p:cNvSpPr>
            <a:spLocks noGrp="1"/>
          </p:cNvSpPr>
          <p:nvPr>
            <p:ph idx="1"/>
          </p:nvPr>
        </p:nvSpPr>
        <p:spPr>
          <a:xfrm>
            <a:off x="281994" y="1164760"/>
            <a:ext cx="8150361" cy="4304223"/>
          </a:xfrm>
        </p:spPr>
        <p:txBody>
          <a:bodyPr>
            <a:normAutofit fontScale="92500" lnSpcReduction="10000"/>
          </a:bodyPr>
          <a:lstStyle/>
          <a:p>
            <a:pPr marL="461963" lvl="4" indent="0">
              <a:buNone/>
            </a:pPr>
            <a:endParaRPr lang="en-US" sz="1800" u="sng" dirty="0"/>
          </a:p>
          <a:p>
            <a:pPr marL="1200150" lvl="4" indent="-285750"/>
            <a:r>
              <a:rPr lang="en-US" sz="1800" u="sng" dirty="0" err="1"/>
              <a:t>Shvekh</a:t>
            </a:r>
            <a:r>
              <a:rPr lang="en-US" sz="1800" u="sng" dirty="0"/>
              <a:t> v. ZHB of Stroud Township</a:t>
            </a:r>
            <a:r>
              <a:rPr lang="en-US" sz="1800" dirty="0"/>
              <a:t>, 2017</a:t>
            </a:r>
          </a:p>
          <a:p>
            <a:pPr marL="1200150" lvl="4" indent="-285750"/>
            <a:r>
              <a:rPr lang="en-US" sz="1800" u="sng" dirty="0"/>
              <a:t>Marchenko v. ZHB of Pocono Township</a:t>
            </a:r>
            <a:r>
              <a:rPr lang="en-US" sz="1800" dirty="0"/>
              <a:t>, 2016</a:t>
            </a:r>
          </a:p>
          <a:p>
            <a:pPr marL="1657350" lvl="5" indent="-285750"/>
            <a:r>
              <a:rPr lang="en-US" sz="1800" dirty="0"/>
              <a:t>Each involved home that was </a:t>
            </a:r>
            <a:r>
              <a:rPr lang="en-US" sz="1800" i="1" dirty="0"/>
              <a:t>partly-used</a:t>
            </a:r>
            <a:r>
              <a:rPr lang="en-US" sz="1800" dirty="0"/>
              <a:t> for the short-term rentals and </a:t>
            </a:r>
            <a:r>
              <a:rPr lang="en-US" sz="1800" i="1" dirty="0"/>
              <a:t>partly</a:t>
            </a:r>
            <a:r>
              <a:rPr lang="en-US" sz="1800" dirty="0"/>
              <a:t> used by the owner</a:t>
            </a:r>
          </a:p>
          <a:p>
            <a:pPr marL="1657350" lvl="5" indent="-285750"/>
            <a:r>
              <a:rPr lang="en-US" sz="1800" dirty="0"/>
              <a:t>Not </a:t>
            </a:r>
            <a:r>
              <a:rPr lang="en-US" sz="1800" dirty="0" err="1"/>
              <a:t>dq’d</a:t>
            </a:r>
            <a:r>
              <a:rPr lang="en-US" sz="1800" dirty="0"/>
              <a:t> as single family dwelling unit definition</a:t>
            </a:r>
          </a:p>
          <a:p>
            <a:pPr marL="2114550" lvl="6" indent="-285750"/>
            <a:r>
              <a:rPr lang="en-US" sz="1800" b="1" dirty="0"/>
              <a:t>Findings: Both uses allowed because not specifically prohibited</a:t>
            </a:r>
          </a:p>
          <a:p>
            <a:pPr marL="1200150" lvl="4" indent="-285750"/>
            <a:r>
              <a:rPr lang="en-US" sz="1800" b="1" u="sng" dirty="0"/>
              <a:t>Slice of Life </a:t>
            </a:r>
            <a:r>
              <a:rPr lang="en-US" sz="1800" b="1" dirty="0"/>
              <a:t>– Supreme Court – 2019 - a home used exclusively as a short-term rental did not qualify as a “single family dwelling unit” and was therefore not permitted. </a:t>
            </a:r>
          </a:p>
          <a:p>
            <a:pPr marL="1200150" lvl="4" indent="-285750"/>
            <a:r>
              <a:rPr lang="en-US" sz="1800" u="sng" dirty="0" err="1"/>
              <a:t>Leinberger</a:t>
            </a:r>
            <a:r>
              <a:rPr lang="en-US" sz="1800" u="sng" dirty="0"/>
              <a:t> v. Stellar</a:t>
            </a:r>
            <a:r>
              <a:rPr lang="en-US" sz="1800" dirty="0"/>
              <a:t>, 2020 – 30% rental/70% family use qualified as single family dwelling unit of second DU on property</a:t>
            </a:r>
          </a:p>
          <a:p>
            <a:pPr marL="742950" lvl="3" indent="-285750"/>
            <a:endParaRPr lang="en-US" sz="1800" dirty="0"/>
          </a:p>
          <a:p>
            <a:pPr marL="742950" lvl="3" indent="-285750"/>
            <a:endParaRPr lang="en-US" sz="1800" dirty="0"/>
          </a:p>
        </p:txBody>
      </p:sp>
      <p:sp>
        <p:nvSpPr>
          <p:cNvPr id="4" name="TextBox 3">
            <a:extLst>
              <a:ext uri="{FF2B5EF4-FFF2-40B4-BE49-F238E27FC236}">
                <a16:creationId xmlns:a16="http://schemas.microsoft.com/office/drawing/2014/main" id="{4C888EE4-CB81-E87C-DD9C-DD1B7C694C02}"/>
              </a:ext>
            </a:extLst>
          </p:cNvPr>
          <p:cNvSpPr txBox="1"/>
          <p:nvPr/>
        </p:nvSpPr>
        <p:spPr>
          <a:xfrm rot="19486942">
            <a:off x="6874727" y="4099935"/>
            <a:ext cx="6055113"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10CF9B">
                    <a:lumMod val="50000"/>
                  </a:srgbClr>
                </a:solidFill>
                <a:effectLst>
                  <a:outerShdw blurRad="50800" dist="38100" dir="2700000" algn="tl" rotWithShape="0">
                    <a:prstClr val="black">
                      <a:alpha val="40000"/>
                    </a:prstClr>
                  </a:outerShdw>
                </a:effectLst>
                <a:uLnTx/>
                <a:uFillTx/>
                <a:latin typeface="Trebuchet MS" panose="020B0603020202020204"/>
                <a:ea typeface="+mn-ea"/>
                <a:cs typeface="+mn-cs"/>
              </a:rPr>
              <a:t>Headline: Airbnb renters destroy family’s house after hosting ‘drug-induced orgy’</a:t>
            </a:r>
          </a:p>
        </p:txBody>
      </p:sp>
      <p:pic>
        <p:nvPicPr>
          <p:cNvPr id="5" name="Picture 4">
            <a:extLst>
              <a:ext uri="{FF2B5EF4-FFF2-40B4-BE49-F238E27FC236}">
                <a16:creationId xmlns:a16="http://schemas.microsoft.com/office/drawing/2014/main" id="{A41089D6-99A3-657A-E5C3-DBF780FF81C4}"/>
              </a:ext>
            </a:extLst>
          </p:cNvPr>
          <p:cNvPicPr>
            <a:picLocks noChangeAspect="1"/>
          </p:cNvPicPr>
          <p:nvPr/>
        </p:nvPicPr>
        <p:blipFill>
          <a:blip r:embed="rId2"/>
          <a:stretch>
            <a:fillRect/>
          </a:stretch>
        </p:blipFill>
        <p:spPr>
          <a:xfrm>
            <a:off x="8361826" y="234594"/>
            <a:ext cx="3548180" cy="2365453"/>
          </a:xfrm>
          <a:prstGeom prst="rect">
            <a:avLst/>
          </a:prstGeom>
        </p:spPr>
      </p:pic>
    </p:spTree>
    <p:extLst>
      <p:ext uri="{BB962C8B-B14F-4D97-AF65-F5344CB8AC3E}">
        <p14:creationId xmlns:p14="http://schemas.microsoft.com/office/powerpoint/2010/main" val="223429213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5" y="717363"/>
            <a:ext cx="8974028" cy="827314"/>
          </a:xfrm>
        </p:spPr>
        <p:txBody>
          <a:bodyPr>
            <a:normAutofit/>
          </a:bodyPr>
          <a:lstStyle/>
          <a:p>
            <a:pPr algn="ctr"/>
            <a:r>
              <a:rPr lang="en-US" u="sng" dirty="0">
                <a:solidFill>
                  <a:srgbClr val="002060"/>
                </a:solidFill>
              </a:rPr>
              <a:t>Airbnb / Short Term Rental Uses</a:t>
            </a:r>
          </a:p>
        </p:txBody>
      </p:sp>
      <p:sp>
        <p:nvSpPr>
          <p:cNvPr id="3" name="Content Placeholder 2"/>
          <p:cNvSpPr>
            <a:spLocks noGrp="1"/>
          </p:cNvSpPr>
          <p:nvPr>
            <p:ph idx="1"/>
          </p:nvPr>
        </p:nvSpPr>
        <p:spPr>
          <a:xfrm>
            <a:off x="688839" y="1131020"/>
            <a:ext cx="8150361" cy="4520843"/>
          </a:xfrm>
        </p:spPr>
        <p:txBody>
          <a:bodyPr>
            <a:normAutofit/>
          </a:bodyPr>
          <a:lstStyle/>
          <a:p>
            <a:pPr marL="461963" lvl="4" indent="0">
              <a:buNone/>
            </a:pPr>
            <a:endParaRPr lang="en-US" sz="1800" u="sng" dirty="0"/>
          </a:p>
          <a:p>
            <a:pPr marL="461963" lvl="4" indent="0">
              <a:buNone/>
            </a:pPr>
            <a:r>
              <a:rPr lang="en-US" sz="1800" u="sng" dirty="0"/>
              <a:t>If you want control over it, explicitly regulate it in your Zoning Ordinance:</a:t>
            </a:r>
          </a:p>
          <a:p>
            <a:pPr marL="1200150" lvl="4" indent="-285750"/>
            <a:r>
              <a:rPr lang="en-US" sz="1800" dirty="0"/>
              <a:t>Where allowed</a:t>
            </a:r>
          </a:p>
          <a:p>
            <a:pPr marL="1200150" lvl="4" indent="-285750"/>
            <a:r>
              <a:rPr lang="en-US" sz="1800" dirty="0"/>
              <a:t>Inspection requirements and Permit Requirements</a:t>
            </a:r>
          </a:p>
          <a:p>
            <a:pPr marL="1200150" lvl="4" indent="-285750"/>
            <a:r>
              <a:rPr lang="en-US" sz="1800" dirty="0"/>
              <a:t>Parking</a:t>
            </a:r>
          </a:p>
          <a:p>
            <a:pPr marL="1200150" lvl="4" indent="-285750"/>
            <a:r>
              <a:rPr lang="en-US" sz="1800" dirty="0"/>
              <a:t>How allowed – by right, special exception, conditional use?</a:t>
            </a:r>
          </a:p>
          <a:p>
            <a:pPr marL="1200150" lvl="4" indent="-285750"/>
            <a:r>
              <a:rPr lang="en-US" sz="1800" dirty="0"/>
              <a:t>Emergency contact information</a:t>
            </a:r>
          </a:p>
          <a:p>
            <a:pPr marL="1200150" lvl="4" indent="-285750"/>
            <a:r>
              <a:rPr lang="en-US" sz="1800" dirty="0"/>
              <a:t>Three strikes and other enforcement measures</a:t>
            </a:r>
          </a:p>
          <a:p>
            <a:pPr marL="1200150" lvl="4" indent="-285750"/>
            <a:endParaRPr lang="en-US" sz="1800" dirty="0"/>
          </a:p>
          <a:p>
            <a:pPr marL="742950" lvl="3" indent="-285750"/>
            <a:r>
              <a:rPr lang="en-US" sz="1800" dirty="0"/>
              <a:t>Would the New York City model work for a PA municipality??</a:t>
            </a:r>
          </a:p>
          <a:p>
            <a:pPr marL="742950" lvl="3" indent="-285750"/>
            <a:endParaRPr lang="en-US" sz="1800" dirty="0"/>
          </a:p>
        </p:txBody>
      </p:sp>
    </p:spTree>
    <p:extLst>
      <p:ext uri="{BB962C8B-B14F-4D97-AF65-F5344CB8AC3E}">
        <p14:creationId xmlns:p14="http://schemas.microsoft.com/office/powerpoint/2010/main" val="24130872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411" y="609600"/>
            <a:ext cx="10415209" cy="513807"/>
          </a:xfrm>
        </p:spPr>
        <p:txBody>
          <a:bodyPr>
            <a:normAutofit fontScale="90000"/>
          </a:bodyPr>
          <a:lstStyle/>
          <a:p>
            <a:pPr algn="ctr"/>
            <a:endParaRPr lang="en-US" dirty="0">
              <a:solidFill>
                <a:srgbClr val="7030A0"/>
              </a:solidFill>
              <a:latin typeface="Bookman Old Style" panose="02050604050505020204" pitchFamily="18" charset="0"/>
            </a:endParaRPr>
          </a:p>
        </p:txBody>
      </p:sp>
      <p:sp>
        <p:nvSpPr>
          <p:cNvPr id="3" name="Content Placeholder 2"/>
          <p:cNvSpPr>
            <a:spLocks noGrp="1"/>
          </p:cNvSpPr>
          <p:nvPr>
            <p:ph idx="1"/>
          </p:nvPr>
        </p:nvSpPr>
        <p:spPr>
          <a:xfrm>
            <a:off x="1303410" y="1123407"/>
            <a:ext cx="8596668" cy="4514306"/>
          </a:xfrm>
        </p:spPr>
        <p:txBody>
          <a:bodyPr>
            <a:normAutofit/>
          </a:bodyPr>
          <a:lstStyle/>
          <a:p>
            <a:endParaRPr lang="en-US" sz="1000" dirty="0">
              <a:latin typeface="Book Antiqua" panose="02040602050305030304" pitchFamily="18" charset="0"/>
            </a:endParaRPr>
          </a:p>
          <a:p>
            <a:pPr marL="0" indent="0" algn="ctr">
              <a:buNone/>
            </a:pPr>
            <a:r>
              <a:rPr lang="en-US" sz="3200" dirty="0">
                <a:latin typeface="Book Antiqua" panose="02040602050305030304" pitchFamily="18" charset="0"/>
              </a:rPr>
              <a:t>Urban Agriculture </a:t>
            </a:r>
          </a:p>
          <a:p>
            <a:pPr marL="0" indent="0" algn="ctr">
              <a:buNone/>
            </a:pPr>
            <a:r>
              <a:rPr lang="en-US" sz="3200" dirty="0">
                <a:latin typeface="Book Antiqua" panose="02040602050305030304" pitchFamily="18" charset="0"/>
              </a:rPr>
              <a:t>&amp; Residential Ag Accessory Structures</a:t>
            </a:r>
          </a:p>
          <a:p>
            <a:endParaRPr lang="en-US" sz="2600" dirty="0">
              <a:latin typeface="Book Antiqua" panose="02040602050305030304" pitchFamily="18" charset="0"/>
            </a:endParaRPr>
          </a:p>
          <a:p>
            <a:pPr lvl="1"/>
            <a:endParaRPr lang="en-US" dirty="0">
              <a:latin typeface="Book Antiqua" panose="02040602050305030304" pitchFamily="18" charset="0"/>
            </a:endParaRPr>
          </a:p>
          <a:p>
            <a:pPr lvl="1"/>
            <a:endParaRPr lang="en-US" dirty="0">
              <a:latin typeface="Book Antiqua" panose="02040602050305030304" pitchFamily="18" charset="0"/>
            </a:endParaRPr>
          </a:p>
        </p:txBody>
      </p:sp>
    </p:spTree>
    <p:extLst>
      <p:ext uri="{BB962C8B-B14F-4D97-AF65-F5344CB8AC3E}">
        <p14:creationId xmlns:p14="http://schemas.microsoft.com/office/powerpoint/2010/main" val="19739435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4" y="717363"/>
            <a:ext cx="9163599" cy="827314"/>
          </a:xfrm>
        </p:spPr>
        <p:txBody>
          <a:bodyPr>
            <a:normAutofit/>
          </a:bodyPr>
          <a:lstStyle/>
          <a:p>
            <a:pPr algn="ctr"/>
            <a:r>
              <a:rPr lang="en-US" dirty="0">
                <a:solidFill>
                  <a:srgbClr val="002060"/>
                </a:solidFill>
              </a:rPr>
              <a:t>Urban Agriculture</a:t>
            </a:r>
          </a:p>
        </p:txBody>
      </p:sp>
      <p:sp>
        <p:nvSpPr>
          <p:cNvPr id="3" name="Content Placeholder 2"/>
          <p:cNvSpPr>
            <a:spLocks noGrp="1"/>
          </p:cNvSpPr>
          <p:nvPr>
            <p:ph idx="1"/>
          </p:nvPr>
        </p:nvSpPr>
        <p:spPr>
          <a:xfrm>
            <a:off x="688839" y="1131019"/>
            <a:ext cx="8150361" cy="4879487"/>
          </a:xfrm>
        </p:spPr>
        <p:txBody>
          <a:bodyPr>
            <a:normAutofit/>
          </a:bodyPr>
          <a:lstStyle/>
          <a:p>
            <a:pPr marL="457200" lvl="3" indent="0">
              <a:buNone/>
            </a:pPr>
            <a:endParaRPr lang="en-US" sz="1800" u="sng" dirty="0"/>
          </a:p>
          <a:p>
            <a:pPr marL="742950" lvl="3" indent="-285750">
              <a:buFont typeface="Courier New" panose="02070309020205020404" pitchFamily="49" charset="0"/>
              <a:buChar char="o"/>
            </a:pPr>
            <a:r>
              <a:rPr lang="en-US" sz="1800" dirty="0"/>
              <a:t>Agriculture as permitted principal use or accessory use in urban areas</a:t>
            </a:r>
          </a:p>
          <a:p>
            <a:pPr marL="742950" lvl="3" indent="-285750">
              <a:buFont typeface="Courier New" panose="02070309020205020404" pitchFamily="49" charset="0"/>
              <a:buChar char="o"/>
            </a:pPr>
            <a:r>
              <a:rPr lang="en-US" sz="1800" dirty="0"/>
              <a:t>Expanding Accessory Uses:</a:t>
            </a:r>
          </a:p>
          <a:p>
            <a:pPr marL="1200150" lvl="4" indent="-285750">
              <a:buFont typeface="Courier New" panose="02070309020205020404" pitchFamily="49" charset="0"/>
              <a:buChar char="o"/>
            </a:pPr>
            <a:r>
              <a:rPr lang="en-US" sz="1800" dirty="0"/>
              <a:t>Bees</a:t>
            </a:r>
          </a:p>
          <a:p>
            <a:pPr marL="1200150" lvl="4" indent="-285750">
              <a:buFont typeface="Courier New" panose="02070309020205020404" pitchFamily="49" charset="0"/>
              <a:buChar char="o"/>
            </a:pPr>
            <a:r>
              <a:rPr lang="en-US" sz="1800" dirty="0"/>
              <a:t>Chickens</a:t>
            </a:r>
          </a:p>
          <a:p>
            <a:pPr marL="1200150" lvl="4" indent="-285750">
              <a:buFont typeface="Courier New" panose="02070309020205020404" pitchFamily="49" charset="0"/>
              <a:buChar char="o"/>
            </a:pPr>
            <a:r>
              <a:rPr lang="en-US" sz="1800" dirty="0"/>
              <a:t>Horses and Mini-Horses</a:t>
            </a:r>
          </a:p>
          <a:p>
            <a:pPr marL="1200150" lvl="4" indent="-285750">
              <a:buFont typeface="Courier New" panose="02070309020205020404" pitchFamily="49" charset="0"/>
              <a:buChar char="o"/>
            </a:pPr>
            <a:r>
              <a:rPr lang="en-US" sz="1800" dirty="0"/>
              <a:t>Geese</a:t>
            </a:r>
          </a:p>
          <a:p>
            <a:pPr marL="1200150" lvl="4" indent="-285750">
              <a:buFont typeface="Courier New" panose="02070309020205020404" pitchFamily="49" charset="0"/>
              <a:buChar char="o"/>
            </a:pPr>
            <a:r>
              <a:rPr lang="en-US" sz="1800" dirty="0"/>
              <a:t>Mini-Goats</a:t>
            </a:r>
          </a:p>
          <a:p>
            <a:pPr marL="1200150" lvl="4" indent="-285750">
              <a:buFont typeface="Courier New" panose="02070309020205020404" pitchFamily="49" charset="0"/>
              <a:buChar char="o"/>
            </a:pPr>
            <a:r>
              <a:rPr lang="en-US" sz="1800" dirty="0"/>
              <a:t>Ducks</a:t>
            </a:r>
          </a:p>
          <a:p>
            <a:pPr marL="1200150" lvl="4" indent="-285750">
              <a:buFont typeface="Courier New" panose="02070309020205020404" pitchFamily="49" charset="0"/>
              <a:buChar char="o"/>
            </a:pPr>
            <a:r>
              <a:rPr lang="en-US" sz="1800" dirty="0"/>
              <a:t>Cultivating/growing produce</a:t>
            </a:r>
          </a:p>
          <a:p>
            <a:pPr marL="742950" lvl="3" indent="-285750">
              <a:buFont typeface="Courier New" panose="02070309020205020404" pitchFamily="49" charset="0"/>
              <a:buChar char="o"/>
            </a:pPr>
            <a:endParaRPr lang="en-US" sz="1800" dirty="0"/>
          </a:p>
        </p:txBody>
      </p:sp>
      <p:pic>
        <p:nvPicPr>
          <p:cNvPr id="6" name="Picture 5" descr="A goat sitting in a bowl&#10;&#10;Description automatically generated">
            <a:extLst>
              <a:ext uri="{FF2B5EF4-FFF2-40B4-BE49-F238E27FC236}">
                <a16:creationId xmlns:a16="http://schemas.microsoft.com/office/drawing/2014/main" id="{AE79D30A-5C27-48DB-9B73-3B0B37BED153}"/>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8346974" y="1846821"/>
            <a:ext cx="3489758" cy="2872622"/>
          </a:xfrm>
          <a:prstGeom prst="rect">
            <a:avLst/>
          </a:prstGeom>
        </p:spPr>
      </p:pic>
    </p:spTree>
    <p:extLst>
      <p:ext uri="{BB962C8B-B14F-4D97-AF65-F5344CB8AC3E}">
        <p14:creationId xmlns:p14="http://schemas.microsoft.com/office/powerpoint/2010/main" val="12713046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59366-4D09-4633-808C-444EED059AB3}"/>
              </a:ext>
            </a:extLst>
          </p:cNvPr>
          <p:cNvSpPr>
            <a:spLocks noGrp="1"/>
          </p:cNvSpPr>
          <p:nvPr>
            <p:ph type="title"/>
          </p:nvPr>
        </p:nvSpPr>
        <p:spPr/>
        <p:txBody>
          <a:bodyPr/>
          <a:lstStyle/>
          <a:p>
            <a:pPr algn="ctr"/>
            <a:r>
              <a:rPr lang="en-US" dirty="0"/>
              <a:t>Urban Agriculture</a:t>
            </a:r>
          </a:p>
        </p:txBody>
      </p:sp>
      <p:sp>
        <p:nvSpPr>
          <p:cNvPr id="3" name="Content Placeholder 2">
            <a:extLst>
              <a:ext uri="{FF2B5EF4-FFF2-40B4-BE49-F238E27FC236}">
                <a16:creationId xmlns:a16="http://schemas.microsoft.com/office/drawing/2014/main" id="{E6EE017C-655B-4C7F-8A90-B8F8CED6A97A}"/>
              </a:ext>
            </a:extLst>
          </p:cNvPr>
          <p:cNvSpPr>
            <a:spLocks noGrp="1"/>
          </p:cNvSpPr>
          <p:nvPr>
            <p:ph idx="1"/>
          </p:nvPr>
        </p:nvSpPr>
        <p:spPr>
          <a:xfrm>
            <a:off x="677334" y="1635853"/>
            <a:ext cx="8596668" cy="4405511"/>
          </a:xfrm>
        </p:spPr>
        <p:txBody>
          <a:bodyPr>
            <a:normAutofit/>
          </a:bodyPr>
          <a:lstStyle/>
          <a:p>
            <a:pPr marL="742950" lvl="3" indent="-285750"/>
            <a:r>
              <a:rPr lang="en-US" sz="1800" dirty="0"/>
              <a:t>Common Locations of Activities:</a:t>
            </a:r>
          </a:p>
          <a:p>
            <a:pPr marL="1200150" lvl="4" indent="-285750"/>
            <a:r>
              <a:rPr lang="en-US" sz="1800" dirty="0"/>
              <a:t>Backyards of residential lots</a:t>
            </a:r>
          </a:p>
          <a:p>
            <a:pPr marL="1200150" lvl="4" indent="-285750"/>
            <a:r>
              <a:rPr lang="en-US" sz="1800" dirty="0"/>
              <a:t>Rooftops, decks, patios, windowsills</a:t>
            </a:r>
          </a:p>
          <a:p>
            <a:pPr marL="1200150" lvl="4" indent="-285750"/>
            <a:r>
              <a:rPr lang="en-US" sz="1800" dirty="0"/>
              <a:t>Vacant private or public land</a:t>
            </a:r>
          </a:p>
          <a:p>
            <a:pPr marL="1200150" lvl="4" indent="-285750"/>
            <a:r>
              <a:rPr lang="en-US" sz="1800" dirty="0"/>
              <a:t>Community gardens, greenhouses</a:t>
            </a:r>
          </a:p>
          <a:p>
            <a:pPr marL="1200150" lvl="4" indent="-285750"/>
            <a:r>
              <a:rPr lang="en-US" sz="1800" dirty="0"/>
              <a:t>Land surrounding public institutions like schools</a:t>
            </a:r>
          </a:p>
          <a:p>
            <a:pPr marL="742950" lvl="3" indent="-285750"/>
            <a:r>
              <a:rPr lang="en-US" sz="1800" dirty="0"/>
              <a:t>Common regulations – do they apply to each equally? </a:t>
            </a:r>
          </a:p>
          <a:p>
            <a:pPr marL="1200150" lvl="4" indent="-285750"/>
            <a:r>
              <a:rPr lang="en-US" sz="1800" dirty="0"/>
              <a:t>Example: grazing acreage minimums, accessory structure setbacks</a:t>
            </a:r>
          </a:p>
          <a:p>
            <a:pPr marL="742950" lvl="3" indent="-285750"/>
            <a:r>
              <a:rPr lang="en-US" sz="1800" dirty="0"/>
              <a:t>Impact of Emotional Support Animals/Americans with Disabilities Act?</a:t>
            </a:r>
          </a:p>
          <a:p>
            <a:endParaRPr lang="en-US" dirty="0"/>
          </a:p>
        </p:txBody>
      </p:sp>
    </p:spTree>
    <p:extLst>
      <p:ext uri="{BB962C8B-B14F-4D97-AF65-F5344CB8AC3E}">
        <p14:creationId xmlns:p14="http://schemas.microsoft.com/office/powerpoint/2010/main" val="21672929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59545-D509-4564-80F9-A6C53584A5C4}"/>
              </a:ext>
            </a:extLst>
          </p:cNvPr>
          <p:cNvSpPr>
            <a:spLocks noGrp="1"/>
          </p:cNvSpPr>
          <p:nvPr>
            <p:ph type="title"/>
          </p:nvPr>
        </p:nvSpPr>
        <p:spPr/>
        <p:txBody>
          <a:bodyPr/>
          <a:lstStyle/>
          <a:p>
            <a:pPr algn="ctr"/>
            <a:r>
              <a:rPr lang="en-US" dirty="0"/>
              <a:t>Urban Agriculture</a:t>
            </a:r>
          </a:p>
        </p:txBody>
      </p:sp>
      <p:sp>
        <p:nvSpPr>
          <p:cNvPr id="3" name="Content Placeholder 2">
            <a:extLst>
              <a:ext uri="{FF2B5EF4-FFF2-40B4-BE49-F238E27FC236}">
                <a16:creationId xmlns:a16="http://schemas.microsoft.com/office/drawing/2014/main" id="{318A923D-9933-4379-838D-3A7CA604B9AD}"/>
              </a:ext>
            </a:extLst>
          </p:cNvPr>
          <p:cNvSpPr>
            <a:spLocks noGrp="1"/>
          </p:cNvSpPr>
          <p:nvPr>
            <p:ph idx="1"/>
          </p:nvPr>
        </p:nvSpPr>
        <p:spPr>
          <a:xfrm>
            <a:off x="677334" y="1837189"/>
            <a:ext cx="8596668" cy="4204175"/>
          </a:xfrm>
        </p:spPr>
        <p:txBody>
          <a:bodyPr/>
          <a:lstStyle/>
          <a:p>
            <a:r>
              <a:rPr lang="en-US" dirty="0"/>
              <a:t>Common Concerns:</a:t>
            </a:r>
          </a:p>
          <a:p>
            <a:pPr lvl="1"/>
            <a:r>
              <a:rPr lang="en-US" dirty="0"/>
              <a:t>Traditional zoning ordinances frequently (and sometimes unintentionally) prohibit:</a:t>
            </a:r>
          </a:p>
          <a:p>
            <a:pPr lvl="2"/>
            <a:r>
              <a:rPr lang="en-US" dirty="0"/>
              <a:t>Residents from raising farm animals in urban areas</a:t>
            </a:r>
          </a:p>
          <a:p>
            <a:pPr lvl="2"/>
            <a:r>
              <a:rPr lang="en-US" dirty="0"/>
              <a:t>Growing produce on certain parcels</a:t>
            </a:r>
          </a:p>
          <a:p>
            <a:pPr lvl="2"/>
            <a:r>
              <a:rPr lang="en-US" dirty="0"/>
              <a:t>Selling products from urban farms</a:t>
            </a:r>
          </a:p>
          <a:p>
            <a:pPr lvl="2"/>
            <a:endParaRPr lang="en-US" dirty="0"/>
          </a:p>
        </p:txBody>
      </p:sp>
    </p:spTree>
    <p:extLst>
      <p:ext uri="{BB962C8B-B14F-4D97-AF65-F5344CB8AC3E}">
        <p14:creationId xmlns:p14="http://schemas.microsoft.com/office/powerpoint/2010/main" val="41416136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BF9B1-BE6C-4EFA-9994-8270562FFDC2}"/>
              </a:ext>
            </a:extLst>
          </p:cNvPr>
          <p:cNvSpPr>
            <a:spLocks noGrp="1"/>
          </p:cNvSpPr>
          <p:nvPr>
            <p:ph type="title"/>
          </p:nvPr>
        </p:nvSpPr>
        <p:spPr/>
        <p:txBody>
          <a:bodyPr/>
          <a:lstStyle/>
          <a:p>
            <a:pPr algn="ctr"/>
            <a:r>
              <a:rPr lang="en-US" dirty="0"/>
              <a:t>Urban Agriculture</a:t>
            </a:r>
          </a:p>
        </p:txBody>
      </p:sp>
      <p:sp>
        <p:nvSpPr>
          <p:cNvPr id="3" name="Content Placeholder 2">
            <a:extLst>
              <a:ext uri="{FF2B5EF4-FFF2-40B4-BE49-F238E27FC236}">
                <a16:creationId xmlns:a16="http://schemas.microsoft.com/office/drawing/2014/main" id="{A5647C3A-4356-416B-969E-773A73CED39B}"/>
              </a:ext>
            </a:extLst>
          </p:cNvPr>
          <p:cNvSpPr>
            <a:spLocks noGrp="1"/>
          </p:cNvSpPr>
          <p:nvPr>
            <p:ph idx="1"/>
          </p:nvPr>
        </p:nvSpPr>
        <p:spPr>
          <a:xfrm>
            <a:off x="677334" y="1610687"/>
            <a:ext cx="8596668" cy="4430678"/>
          </a:xfrm>
        </p:spPr>
        <p:txBody>
          <a:bodyPr/>
          <a:lstStyle/>
          <a:p>
            <a:r>
              <a:rPr lang="en-US" dirty="0"/>
              <a:t>Comprehensive Planning and Zoning to encourage urban farming in appropriate zoning districts.</a:t>
            </a:r>
          </a:p>
          <a:p>
            <a:r>
              <a:rPr lang="en-US" dirty="0"/>
              <a:t>Zoning</a:t>
            </a:r>
          </a:p>
          <a:p>
            <a:pPr lvl="1"/>
            <a:r>
              <a:rPr lang="en-US" dirty="0"/>
              <a:t>Define “urban agriculture” uses – “small scale cultivation of fruits, vegetables, flowers, nuts and like products as well as raising farm animals.”</a:t>
            </a:r>
          </a:p>
          <a:p>
            <a:pPr lvl="2"/>
            <a:r>
              <a:rPr lang="en-US" dirty="0"/>
              <a:t>Home Gardens vs. Community Gardens v. Commercial Garden vs. Urban Farm</a:t>
            </a:r>
          </a:p>
          <a:p>
            <a:pPr lvl="1"/>
            <a:r>
              <a:rPr lang="en-US" dirty="0"/>
              <a:t>Provide urban ag zoning district (or overlay) to permit ag use as principal or accessory use in certain locations, subject to clear standards.</a:t>
            </a:r>
          </a:p>
          <a:p>
            <a:pPr lvl="1"/>
            <a:r>
              <a:rPr lang="en-US" dirty="0"/>
              <a:t>Amend “home occupation” to explicitly permit either the off- or on-site sale of goods produced by the farm and outside employees with reasonable restrictions.</a:t>
            </a:r>
          </a:p>
          <a:p>
            <a:pPr lvl="1"/>
            <a:r>
              <a:rPr lang="en-US" dirty="0"/>
              <a:t>Balance nuisance concerns to protect the rights of neighbors.</a:t>
            </a:r>
          </a:p>
        </p:txBody>
      </p:sp>
    </p:spTree>
    <p:extLst>
      <p:ext uri="{BB962C8B-B14F-4D97-AF65-F5344CB8AC3E}">
        <p14:creationId xmlns:p14="http://schemas.microsoft.com/office/powerpoint/2010/main" val="654043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411" y="609600"/>
            <a:ext cx="10415209" cy="1320800"/>
          </a:xfrm>
        </p:spPr>
        <p:txBody>
          <a:bodyPr/>
          <a:lstStyle/>
          <a:p>
            <a:pPr algn="ctr"/>
            <a:r>
              <a:rPr lang="en-US" dirty="0">
                <a:latin typeface="Bookman Old Style" panose="02050604050505020204" pitchFamily="18" charset="0"/>
              </a:rPr>
              <a:t>Overview in Zoning Trends</a:t>
            </a:r>
          </a:p>
        </p:txBody>
      </p:sp>
      <p:sp>
        <p:nvSpPr>
          <p:cNvPr id="3" name="Content Placeholder 2"/>
          <p:cNvSpPr>
            <a:spLocks noGrp="1"/>
          </p:cNvSpPr>
          <p:nvPr>
            <p:ph idx="1"/>
          </p:nvPr>
        </p:nvSpPr>
        <p:spPr>
          <a:xfrm>
            <a:off x="1303410" y="1306291"/>
            <a:ext cx="8596668" cy="4331421"/>
          </a:xfrm>
        </p:spPr>
        <p:txBody>
          <a:bodyPr>
            <a:normAutofit fontScale="92500" lnSpcReduction="10000"/>
          </a:bodyPr>
          <a:lstStyle/>
          <a:p>
            <a:endParaRPr lang="en-US" sz="1000" dirty="0">
              <a:latin typeface="Book Antiqua" panose="02040602050305030304" pitchFamily="18" charset="0"/>
            </a:endParaRPr>
          </a:p>
          <a:p>
            <a:r>
              <a:rPr lang="en-US" sz="2600" dirty="0">
                <a:latin typeface="Book Antiqua" panose="02040602050305030304" pitchFamily="18" charset="0"/>
              </a:rPr>
              <a:t>Living with Logistics Centers</a:t>
            </a:r>
          </a:p>
          <a:p>
            <a:endParaRPr lang="en-US" sz="2600" dirty="0">
              <a:latin typeface="Book Antiqua" panose="02040602050305030304" pitchFamily="18" charset="0"/>
            </a:endParaRPr>
          </a:p>
          <a:p>
            <a:r>
              <a:rPr lang="en-US" sz="2600" dirty="0">
                <a:latin typeface="Book Antiqua" panose="02040602050305030304" pitchFamily="18" charset="0"/>
              </a:rPr>
              <a:t>Solar Farms/Alternative Energy</a:t>
            </a:r>
          </a:p>
          <a:p>
            <a:endParaRPr lang="en-US" sz="2600" dirty="0">
              <a:latin typeface="Book Antiqua" panose="02040602050305030304" pitchFamily="18" charset="0"/>
            </a:endParaRPr>
          </a:p>
          <a:p>
            <a:r>
              <a:rPr lang="en-US" sz="2600" dirty="0" err="1">
                <a:latin typeface="Book Antiqua" panose="02040602050305030304" pitchFamily="18" charset="0"/>
              </a:rPr>
              <a:t>Agritainment</a:t>
            </a:r>
            <a:r>
              <a:rPr lang="en-US" sz="2600" dirty="0">
                <a:latin typeface="Book Antiqua" panose="02040602050305030304" pitchFamily="18" charset="0"/>
              </a:rPr>
              <a:t> and Agritourism</a:t>
            </a:r>
          </a:p>
          <a:p>
            <a:endParaRPr lang="en-US" sz="2600" dirty="0">
              <a:latin typeface="Book Antiqua" panose="02040602050305030304" pitchFamily="18" charset="0"/>
            </a:endParaRPr>
          </a:p>
          <a:p>
            <a:r>
              <a:rPr lang="en-US" sz="2600" dirty="0">
                <a:latin typeface="Book Antiqua" panose="02040602050305030304" pitchFamily="18" charset="0"/>
              </a:rPr>
              <a:t>Housing, Affordable Housing and Short Term Rentals</a:t>
            </a:r>
          </a:p>
          <a:p>
            <a:pPr marL="0" indent="0">
              <a:buNone/>
            </a:pPr>
            <a:endParaRPr lang="en-US" sz="2600" dirty="0">
              <a:latin typeface="Book Antiqua" panose="02040602050305030304" pitchFamily="18" charset="0"/>
            </a:endParaRPr>
          </a:p>
          <a:p>
            <a:r>
              <a:rPr lang="en-US" sz="2600" dirty="0">
                <a:latin typeface="Book Antiqua" panose="02040602050305030304" pitchFamily="18" charset="0"/>
              </a:rPr>
              <a:t>Urban Ag and Residential Ag Accessory Structures</a:t>
            </a:r>
          </a:p>
          <a:p>
            <a:endParaRPr lang="en-US" sz="2400" dirty="0">
              <a:latin typeface="Book Antiqua" panose="02040602050305030304" pitchFamily="18" charset="0"/>
            </a:endParaRPr>
          </a:p>
          <a:p>
            <a:endParaRPr lang="en-US" sz="2600" dirty="0">
              <a:latin typeface="Book Antiqua" panose="02040602050305030304" pitchFamily="18" charset="0"/>
            </a:endParaRPr>
          </a:p>
          <a:p>
            <a:pPr lvl="1"/>
            <a:endParaRPr lang="en-US" dirty="0">
              <a:latin typeface="Book Antiqua" panose="02040602050305030304" pitchFamily="18" charset="0"/>
            </a:endParaRPr>
          </a:p>
          <a:p>
            <a:pPr lvl="1"/>
            <a:endParaRPr lang="en-US" dirty="0">
              <a:latin typeface="Book Antiqua" panose="02040602050305030304" pitchFamily="18" charset="0"/>
            </a:endParaRPr>
          </a:p>
        </p:txBody>
      </p:sp>
    </p:spTree>
    <p:extLst>
      <p:ext uri="{BB962C8B-B14F-4D97-AF65-F5344CB8AC3E}">
        <p14:creationId xmlns:p14="http://schemas.microsoft.com/office/powerpoint/2010/main" val="14533481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5276F-9E87-4B48-A3AD-6A9415F3429C}"/>
              </a:ext>
            </a:extLst>
          </p:cNvPr>
          <p:cNvSpPr>
            <a:spLocks noGrp="1"/>
          </p:cNvSpPr>
          <p:nvPr>
            <p:ph type="title"/>
          </p:nvPr>
        </p:nvSpPr>
        <p:spPr>
          <a:xfrm>
            <a:off x="677334" y="609600"/>
            <a:ext cx="8596668" cy="950752"/>
          </a:xfrm>
        </p:spPr>
        <p:txBody>
          <a:bodyPr/>
          <a:lstStyle/>
          <a:p>
            <a:pPr algn="ctr"/>
            <a:r>
              <a:rPr lang="en-US" dirty="0"/>
              <a:t>Urban Agriculture</a:t>
            </a:r>
          </a:p>
        </p:txBody>
      </p:sp>
      <p:sp>
        <p:nvSpPr>
          <p:cNvPr id="3" name="Content Placeholder 2">
            <a:extLst>
              <a:ext uri="{FF2B5EF4-FFF2-40B4-BE49-F238E27FC236}">
                <a16:creationId xmlns:a16="http://schemas.microsoft.com/office/drawing/2014/main" id="{62AD176D-27E1-4BE3-A3CF-B12F964F75EE}"/>
              </a:ext>
            </a:extLst>
          </p:cNvPr>
          <p:cNvSpPr>
            <a:spLocks noGrp="1"/>
          </p:cNvSpPr>
          <p:nvPr>
            <p:ph idx="1"/>
          </p:nvPr>
        </p:nvSpPr>
        <p:spPr>
          <a:xfrm>
            <a:off x="677334" y="1719743"/>
            <a:ext cx="8596668" cy="4321621"/>
          </a:xfrm>
        </p:spPr>
        <p:txBody>
          <a:bodyPr/>
          <a:lstStyle/>
          <a:p>
            <a:r>
              <a:rPr lang="en-US" dirty="0"/>
              <a:t>Identify Size Limits</a:t>
            </a:r>
          </a:p>
          <a:p>
            <a:r>
              <a:rPr lang="en-US" dirty="0"/>
              <a:t>Specifically allow use and sale of products</a:t>
            </a:r>
          </a:p>
          <a:p>
            <a:r>
              <a:rPr lang="en-US" dirty="0"/>
              <a:t>Landscaping</a:t>
            </a:r>
          </a:p>
          <a:p>
            <a:r>
              <a:rPr lang="en-US" dirty="0"/>
              <a:t>Fencing</a:t>
            </a:r>
          </a:p>
          <a:p>
            <a:r>
              <a:rPr lang="en-US" dirty="0"/>
              <a:t>Signage </a:t>
            </a:r>
          </a:p>
          <a:p>
            <a:r>
              <a:rPr lang="en-US" dirty="0"/>
              <a:t>Parking</a:t>
            </a:r>
          </a:p>
          <a:p>
            <a:r>
              <a:rPr lang="en-US" dirty="0"/>
              <a:t>Additional operating rules and standards</a:t>
            </a:r>
          </a:p>
          <a:p>
            <a:pPr lvl="1"/>
            <a:r>
              <a:rPr lang="en-US" dirty="0"/>
              <a:t>E.g.,. Performance standards to integrate activities into local neighborhood, operating hours, equipment use, application of chemicals, waste and composting, watering, pruning, removal of dead or diseased plant material</a:t>
            </a:r>
          </a:p>
        </p:txBody>
      </p:sp>
    </p:spTree>
    <p:extLst>
      <p:ext uri="{BB962C8B-B14F-4D97-AF65-F5344CB8AC3E}">
        <p14:creationId xmlns:p14="http://schemas.microsoft.com/office/powerpoint/2010/main" val="3201101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30DE5-5195-4674-84D2-5B18F95CF0A6}"/>
              </a:ext>
            </a:extLst>
          </p:cNvPr>
          <p:cNvSpPr>
            <a:spLocks noGrp="1"/>
          </p:cNvSpPr>
          <p:nvPr>
            <p:ph type="title"/>
          </p:nvPr>
        </p:nvSpPr>
        <p:spPr>
          <a:xfrm>
            <a:off x="677334" y="609600"/>
            <a:ext cx="8596668" cy="1076587"/>
          </a:xfrm>
        </p:spPr>
        <p:txBody>
          <a:bodyPr/>
          <a:lstStyle/>
          <a:p>
            <a:pPr algn="ctr"/>
            <a:r>
              <a:rPr lang="en-US" dirty="0"/>
              <a:t>Bees (Apiary) Model Ordinance</a:t>
            </a:r>
          </a:p>
        </p:txBody>
      </p:sp>
      <p:sp>
        <p:nvSpPr>
          <p:cNvPr id="3" name="Content Placeholder 2">
            <a:extLst>
              <a:ext uri="{FF2B5EF4-FFF2-40B4-BE49-F238E27FC236}">
                <a16:creationId xmlns:a16="http://schemas.microsoft.com/office/drawing/2014/main" id="{340BC3AA-3601-4BD0-A5EF-0384F39E25AB}"/>
              </a:ext>
            </a:extLst>
          </p:cNvPr>
          <p:cNvSpPr>
            <a:spLocks noGrp="1"/>
          </p:cNvSpPr>
          <p:nvPr>
            <p:ph idx="1"/>
          </p:nvPr>
        </p:nvSpPr>
        <p:spPr>
          <a:xfrm>
            <a:off x="677334" y="1828801"/>
            <a:ext cx="8596668" cy="4212564"/>
          </a:xfrm>
        </p:spPr>
        <p:txBody>
          <a:bodyPr/>
          <a:lstStyle/>
          <a:p>
            <a:r>
              <a:rPr lang="en-US" dirty="0"/>
              <a:t>Require Annual permit</a:t>
            </a:r>
          </a:p>
          <a:p>
            <a:r>
              <a:rPr lang="en-US" dirty="0"/>
              <a:t>Require compliance with Department of Agriculture Best Management Practices</a:t>
            </a:r>
          </a:p>
          <a:p>
            <a:r>
              <a:rPr lang="en-US" dirty="0"/>
              <a:t>Require “Flyway” Barrier</a:t>
            </a:r>
          </a:p>
          <a:p>
            <a:pPr lvl="1"/>
            <a:r>
              <a:rPr lang="en-US" dirty="0"/>
              <a:t>Barrier composed of dense vegetation or man-made materials to direct bees quickly into the sky.</a:t>
            </a:r>
          </a:p>
          <a:p>
            <a:r>
              <a:rPr lang="en-US" dirty="0"/>
              <a:t>Water – Require fresh supply in close proximity to hive</a:t>
            </a:r>
          </a:p>
          <a:p>
            <a:r>
              <a:rPr lang="en-US" dirty="0"/>
              <a:t>Setbacks</a:t>
            </a:r>
          </a:p>
          <a:p>
            <a:r>
              <a:rPr lang="en-US" dirty="0"/>
              <a:t>Define and prohibit “nuisances”</a:t>
            </a:r>
          </a:p>
          <a:p>
            <a:r>
              <a:rPr lang="en-US" dirty="0"/>
              <a:t>Hatfield Borough, Montgomery County – Good Example</a:t>
            </a:r>
          </a:p>
          <a:p>
            <a:pPr lvl="1"/>
            <a:endParaRPr lang="en-US" dirty="0"/>
          </a:p>
        </p:txBody>
      </p:sp>
    </p:spTree>
    <p:extLst>
      <p:ext uri="{BB962C8B-B14F-4D97-AF65-F5344CB8AC3E}">
        <p14:creationId xmlns:p14="http://schemas.microsoft.com/office/powerpoint/2010/main" val="4078178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0330E-F759-4DC4-B671-3412E12B66B4}"/>
              </a:ext>
            </a:extLst>
          </p:cNvPr>
          <p:cNvSpPr>
            <a:spLocks noGrp="1"/>
          </p:cNvSpPr>
          <p:nvPr>
            <p:ph type="title"/>
          </p:nvPr>
        </p:nvSpPr>
        <p:spPr>
          <a:xfrm>
            <a:off x="677334" y="609600"/>
            <a:ext cx="8596668" cy="992697"/>
          </a:xfrm>
        </p:spPr>
        <p:txBody>
          <a:bodyPr/>
          <a:lstStyle/>
          <a:p>
            <a:pPr algn="ctr"/>
            <a:r>
              <a:rPr lang="en-US" dirty="0"/>
              <a:t>Chickens – Model Ordinance</a:t>
            </a:r>
          </a:p>
        </p:txBody>
      </p:sp>
      <p:sp>
        <p:nvSpPr>
          <p:cNvPr id="3" name="Content Placeholder 2">
            <a:extLst>
              <a:ext uri="{FF2B5EF4-FFF2-40B4-BE49-F238E27FC236}">
                <a16:creationId xmlns:a16="http://schemas.microsoft.com/office/drawing/2014/main" id="{41DA492D-85A5-4EE8-AD12-C3D2A8B9C7EC}"/>
              </a:ext>
            </a:extLst>
          </p:cNvPr>
          <p:cNvSpPr>
            <a:spLocks noGrp="1"/>
          </p:cNvSpPr>
          <p:nvPr>
            <p:ph idx="1"/>
          </p:nvPr>
        </p:nvSpPr>
        <p:spPr>
          <a:xfrm>
            <a:off x="677334" y="1795245"/>
            <a:ext cx="8596668" cy="4246120"/>
          </a:xfrm>
        </p:spPr>
        <p:txBody>
          <a:bodyPr/>
          <a:lstStyle/>
          <a:p>
            <a:r>
              <a:rPr lang="en-US" dirty="0"/>
              <a:t>Annual Permit</a:t>
            </a:r>
          </a:p>
          <a:p>
            <a:r>
              <a:rPr lang="en-US" dirty="0"/>
              <a:t>Bulk and lot requirements</a:t>
            </a:r>
          </a:p>
          <a:p>
            <a:r>
              <a:rPr lang="en-US" dirty="0"/>
              <a:t>Maximum number of chickens</a:t>
            </a:r>
          </a:p>
          <a:p>
            <a:r>
              <a:rPr lang="en-US" dirty="0"/>
              <a:t>Setback minimums</a:t>
            </a:r>
          </a:p>
          <a:p>
            <a:r>
              <a:rPr lang="en-US" dirty="0"/>
              <a:t>Appearance &amp; location of henhouses/coops (vs. chicken pens?) Free-range?</a:t>
            </a:r>
          </a:p>
          <a:p>
            <a:r>
              <a:rPr lang="en-US" dirty="0"/>
              <a:t>Identify zoning districts permitted</a:t>
            </a:r>
          </a:p>
          <a:p>
            <a:r>
              <a:rPr lang="en-US" dirty="0"/>
              <a:t>Prohibition against roosters?</a:t>
            </a:r>
          </a:p>
          <a:p>
            <a:r>
              <a:rPr lang="en-US" dirty="0"/>
              <a:t>On site slaughtering of chickens? Location? (indoors or outdoors)</a:t>
            </a:r>
          </a:p>
          <a:p>
            <a:r>
              <a:rPr lang="en-US" dirty="0"/>
              <a:t>Identification banding</a:t>
            </a:r>
          </a:p>
        </p:txBody>
      </p:sp>
    </p:spTree>
    <p:extLst>
      <p:ext uri="{BB962C8B-B14F-4D97-AF65-F5344CB8AC3E}">
        <p14:creationId xmlns:p14="http://schemas.microsoft.com/office/powerpoint/2010/main" val="7873000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7333" y="1883233"/>
            <a:ext cx="8596668" cy="4158133"/>
          </a:xfrm>
        </p:spPr>
        <p:txBody>
          <a:bodyPr>
            <a:normAutofit/>
          </a:bodyPr>
          <a:lstStyle/>
          <a:p>
            <a:pPr marL="0" indent="0" algn="ctr">
              <a:buNone/>
            </a:pPr>
            <a:endParaRPr lang="en-US" sz="2800" u="sng" dirty="0">
              <a:solidFill>
                <a:schemeClr val="accent4">
                  <a:lumMod val="50000"/>
                </a:schemeClr>
              </a:solidFill>
            </a:endParaRPr>
          </a:p>
          <a:p>
            <a:pPr marL="0" indent="0" algn="ctr">
              <a:buNone/>
            </a:pPr>
            <a:endParaRPr lang="en-US" sz="2800" u="sng" dirty="0">
              <a:solidFill>
                <a:schemeClr val="accent4">
                  <a:lumMod val="50000"/>
                </a:schemeClr>
              </a:solidFill>
            </a:endParaRPr>
          </a:p>
          <a:p>
            <a:pPr marL="0" indent="0" algn="ctr">
              <a:buNone/>
            </a:pPr>
            <a:r>
              <a:rPr lang="en-US" sz="6600" dirty="0">
                <a:solidFill>
                  <a:schemeClr val="accent4">
                    <a:lumMod val="50000"/>
                  </a:schemeClr>
                </a:solidFill>
              </a:rPr>
              <a:t>Questions</a:t>
            </a:r>
            <a:endParaRPr lang="en-US" sz="6000" dirty="0"/>
          </a:p>
          <a:p>
            <a:pPr marL="1309688" lvl="1" algn="just">
              <a:buFont typeface="Courier New" panose="02070309020205020404" pitchFamily="49" charset="0"/>
              <a:buChar char="o"/>
            </a:pPr>
            <a:endParaRPr lang="en-US" sz="2400" dirty="0"/>
          </a:p>
          <a:p>
            <a:pPr marL="909638" algn="just">
              <a:buFont typeface="Courier New" panose="02070309020205020404" pitchFamily="49" charset="0"/>
              <a:buChar char="o"/>
            </a:pPr>
            <a:endParaRPr lang="en-US" sz="2000" dirty="0"/>
          </a:p>
        </p:txBody>
      </p:sp>
      <p:sp>
        <p:nvSpPr>
          <p:cNvPr id="2" name="Title 1"/>
          <p:cNvSpPr>
            <a:spLocks noGrp="1"/>
          </p:cNvSpPr>
          <p:nvPr>
            <p:ph type="title"/>
          </p:nvPr>
        </p:nvSpPr>
        <p:spPr/>
        <p:txBody>
          <a:bodyPr>
            <a:normAutofit/>
          </a:bodyPr>
          <a:lstStyle/>
          <a:p>
            <a:pPr algn="ctr"/>
            <a:r>
              <a:rPr lang="en-US" dirty="0">
                <a:latin typeface="Book Antiqua" panose="02040602050305030304" pitchFamily="18" charset="0"/>
              </a:rPr>
              <a:t>Zoning Trends &amp; </a:t>
            </a:r>
            <a:br>
              <a:rPr lang="en-US" dirty="0">
                <a:latin typeface="Book Antiqua" panose="02040602050305030304" pitchFamily="18" charset="0"/>
              </a:rPr>
            </a:br>
            <a:r>
              <a:rPr lang="en-US" dirty="0">
                <a:latin typeface="Book Antiqua" panose="02040602050305030304" pitchFamily="18" charset="0"/>
              </a:rPr>
              <a:t>Best Management Practices</a:t>
            </a:r>
            <a:endParaRPr lang="en-US" dirty="0"/>
          </a:p>
        </p:txBody>
      </p:sp>
    </p:spTree>
    <p:extLst>
      <p:ext uri="{BB962C8B-B14F-4D97-AF65-F5344CB8AC3E}">
        <p14:creationId xmlns:p14="http://schemas.microsoft.com/office/powerpoint/2010/main" val="923562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4400"/>
          </a:xfrm>
        </p:spPr>
        <p:txBody>
          <a:bodyPr/>
          <a:lstStyle/>
          <a:p>
            <a:pPr algn="ctr"/>
            <a:r>
              <a:rPr lang="en-US" u="sng" dirty="0">
                <a:solidFill>
                  <a:srgbClr val="002060"/>
                </a:solidFill>
                <a:effectLst>
                  <a:outerShdw blurRad="63500" sx="102000" sy="102000" algn="ctr" rotWithShape="0">
                    <a:prstClr val="black">
                      <a:alpha val="40000"/>
                    </a:prstClr>
                  </a:outerShdw>
                </a:effectLst>
              </a:rPr>
              <a:t>Best Practices</a:t>
            </a:r>
          </a:p>
        </p:txBody>
      </p:sp>
      <p:sp>
        <p:nvSpPr>
          <p:cNvPr id="3" name="Content Placeholder 2"/>
          <p:cNvSpPr>
            <a:spLocks noGrp="1"/>
          </p:cNvSpPr>
          <p:nvPr>
            <p:ph idx="1"/>
          </p:nvPr>
        </p:nvSpPr>
        <p:spPr>
          <a:xfrm>
            <a:off x="677334" y="1524000"/>
            <a:ext cx="8596668" cy="4604448"/>
          </a:xfrm>
        </p:spPr>
        <p:txBody>
          <a:bodyPr>
            <a:normAutofit/>
          </a:bodyPr>
          <a:lstStyle/>
          <a:p>
            <a:pPr>
              <a:buFont typeface="Wingdings" panose="05000000000000000000" pitchFamily="2" charset="2"/>
              <a:buChar char="Ø"/>
            </a:pPr>
            <a:r>
              <a:rPr lang="en-US" sz="2000" dirty="0"/>
              <a:t>Planning and Zoning Ordinance review are a never-ending process</a:t>
            </a:r>
          </a:p>
          <a:p>
            <a:pPr lvl="1">
              <a:buFont typeface="Wingdings" panose="05000000000000000000" pitchFamily="2" charset="2"/>
              <a:buChar char="Ø"/>
            </a:pPr>
            <a:r>
              <a:rPr lang="en-US" sz="1800" dirty="0"/>
              <a:t>Yearly or biannual audit of zoning</a:t>
            </a:r>
          </a:p>
          <a:p>
            <a:pPr lvl="1">
              <a:buFont typeface="Wingdings" panose="05000000000000000000" pitchFamily="2" charset="2"/>
              <a:buChar char="Ø"/>
            </a:pPr>
            <a:r>
              <a:rPr lang="en-US" sz="1800" dirty="0"/>
              <a:t>Keep a running list of ordinance issues</a:t>
            </a:r>
          </a:p>
          <a:p>
            <a:pPr lvl="1">
              <a:buFont typeface="Wingdings" panose="05000000000000000000" pitchFamily="2" charset="2"/>
              <a:buChar char="Ø"/>
            </a:pPr>
            <a:r>
              <a:rPr lang="en-US" sz="1800" dirty="0"/>
              <a:t>Common waivers </a:t>
            </a:r>
          </a:p>
          <a:p>
            <a:pPr lvl="1">
              <a:buFont typeface="Wingdings" panose="05000000000000000000" pitchFamily="2" charset="2"/>
              <a:buChar char="Ø"/>
            </a:pPr>
            <a:r>
              <a:rPr lang="en-US" sz="1800" dirty="0"/>
              <a:t>Common variances requested</a:t>
            </a:r>
          </a:p>
          <a:p>
            <a:pPr>
              <a:buFont typeface="Wingdings" panose="05000000000000000000" pitchFamily="2" charset="2"/>
              <a:buChar char="Ø"/>
            </a:pPr>
            <a:r>
              <a:rPr lang="en-US" sz="2000" dirty="0"/>
              <a:t>Engage the Planning Commission</a:t>
            </a:r>
          </a:p>
          <a:p>
            <a:pPr>
              <a:buFont typeface="Wingdings" panose="05000000000000000000" pitchFamily="2" charset="2"/>
              <a:buChar char="Ø"/>
            </a:pPr>
            <a:r>
              <a:rPr lang="en-US" sz="2000" dirty="0"/>
              <a:t>Consider a Land Planner familiar with the Borough </a:t>
            </a:r>
          </a:p>
          <a:p>
            <a:pPr>
              <a:buFont typeface="Wingdings" panose="05000000000000000000" pitchFamily="2" charset="2"/>
              <a:buChar char="Ø"/>
            </a:pPr>
            <a:r>
              <a:rPr lang="en-US" sz="2000" dirty="0"/>
              <a:t>Codify!</a:t>
            </a:r>
          </a:p>
          <a:p>
            <a:pPr>
              <a:buFont typeface="Wingdings" panose="05000000000000000000" pitchFamily="2" charset="2"/>
              <a:buChar char="Ø"/>
            </a:pPr>
            <a:endParaRPr lang="en-US" sz="2000" dirty="0"/>
          </a:p>
          <a:p>
            <a:pPr>
              <a:buFont typeface="Wingdings" panose="05000000000000000000" pitchFamily="2" charset="2"/>
              <a:buChar char="Ø"/>
            </a:pPr>
            <a:endParaRPr lang="en-US" sz="2400" dirty="0"/>
          </a:p>
          <a:p>
            <a:endParaRPr lang="en-US" sz="2400" dirty="0"/>
          </a:p>
        </p:txBody>
      </p:sp>
    </p:spTree>
    <p:extLst>
      <p:ext uri="{BB962C8B-B14F-4D97-AF65-F5344CB8AC3E}">
        <p14:creationId xmlns:p14="http://schemas.microsoft.com/office/powerpoint/2010/main" val="1464428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914400"/>
          </a:xfrm>
        </p:spPr>
        <p:txBody>
          <a:bodyPr/>
          <a:lstStyle/>
          <a:p>
            <a:pPr algn="ctr"/>
            <a:r>
              <a:rPr lang="en-US" u="sng" dirty="0">
                <a:solidFill>
                  <a:srgbClr val="002060"/>
                </a:solidFill>
                <a:effectLst>
                  <a:outerShdw blurRad="63500" sx="102000" sy="102000" algn="ctr" rotWithShape="0">
                    <a:prstClr val="black">
                      <a:alpha val="40000"/>
                    </a:prstClr>
                  </a:outerShdw>
                </a:effectLst>
              </a:rPr>
              <a:t>Best Practices</a:t>
            </a:r>
          </a:p>
        </p:txBody>
      </p:sp>
      <p:sp>
        <p:nvSpPr>
          <p:cNvPr id="3" name="Content Placeholder 2"/>
          <p:cNvSpPr>
            <a:spLocks noGrp="1"/>
          </p:cNvSpPr>
          <p:nvPr>
            <p:ph idx="1"/>
          </p:nvPr>
        </p:nvSpPr>
        <p:spPr>
          <a:xfrm>
            <a:off x="677334" y="1524000"/>
            <a:ext cx="8596668" cy="4604448"/>
          </a:xfrm>
        </p:spPr>
        <p:txBody>
          <a:bodyPr>
            <a:normAutofit/>
          </a:bodyPr>
          <a:lstStyle/>
          <a:p>
            <a:pPr>
              <a:buFont typeface="Wingdings" panose="05000000000000000000" pitchFamily="2" charset="2"/>
              <a:buChar char="Ø"/>
            </a:pPr>
            <a:r>
              <a:rPr lang="en-US" sz="2000" dirty="0"/>
              <a:t>Zoning Ordinance as a living document – not static!</a:t>
            </a:r>
          </a:p>
          <a:p>
            <a:pPr>
              <a:buFont typeface="Wingdings" panose="05000000000000000000" pitchFamily="2" charset="2"/>
              <a:buChar char="Ø"/>
            </a:pPr>
            <a:r>
              <a:rPr lang="en-US" sz="2000" dirty="0"/>
              <a:t>Zoning Ordinance – Catchall Provision as savior?</a:t>
            </a:r>
          </a:p>
          <a:p>
            <a:pPr lvl="1">
              <a:buFont typeface="Wingdings" panose="05000000000000000000" pitchFamily="2" charset="2"/>
              <a:buChar char="Ø"/>
            </a:pPr>
            <a:r>
              <a:rPr lang="en-US" sz="1800" dirty="0"/>
              <a:t>Depends on how written</a:t>
            </a:r>
          </a:p>
          <a:p>
            <a:pPr lvl="1">
              <a:buFont typeface="Wingdings" panose="05000000000000000000" pitchFamily="2" charset="2"/>
              <a:buChar char="Ø"/>
            </a:pPr>
            <a:r>
              <a:rPr lang="en-US" sz="1800" dirty="0"/>
              <a:t>Where to put? </a:t>
            </a:r>
          </a:p>
          <a:p>
            <a:pPr>
              <a:buFont typeface="Wingdings" panose="05000000000000000000" pitchFamily="2" charset="2"/>
              <a:buChar char="Ø"/>
            </a:pPr>
            <a:endParaRPr lang="en-US" sz="2000" dirty="0"/>
          </a:p>
          <a:p>
            <a:pPr>
              <a:buFont typeface="Wingdings" panose="05000000000000000000" pitchFamily="2" charset="2"/>
              <a:buChar char="Ø"/>
            </a:pPr>
            <a:endParaRPr lang="en-US" sz="2400" dirty="0"/>
          </a:p>
          <a:p>
            <a:endParaRPr lang="en-US" sz="2400" dirty="0"/>
          </a:p>
        </p:txBody>
      </p:sp>
    </p:spTree>
    <p:extLst>
      <p:ext uri="{BB962C8B-B14F-4D97-AF65-F5344CB8AC3E}">
        <p14:creationId xmlns:p14="http://schemas.microsoft.com/office/powerpoint/2010/main" val="3128532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845" y="1297577"/>
            <a:ext cx="9163599" cy="2769325"/>
          </a:xfrm>
        </p:spPr>
        <p:txBody>
          <a:bodyPr>
            <a:normAutofit/>
          </a:bodyPr>
          <a:lstStyle/>
          <a:p>
            <a:pPr algn="ctr"/>
            <a:r>
              <a:rPr lang="en-US" dirty="0">
                <a:solidFill>
                  <a:srgbClr val="002060"/>
                </a:solidFill>
              </a:rPr>
              <a:t>Recent Trends</a:t>
            </a:r>
            <a:br>
              <a:rPr lang="en-US" dirty="0">
                <a:solidFill>
                  <a:srgbClr val="002060"/>
                </a:solidFill>
              </a:rPr>
            </a:br>
            <a:br>
              <a:rPr lang="en-US" dirty="0">
                <a:solidFill>
                  <a:srgbClr val="002060"/>
                </a:solidFill>
              </a:rPr>
            </a:br>
            <a:r>
              <a:rPr lang="en-US" dirty="0">
                <a:solidFill>
                  <a:srgbClr val="FF0000"/>
                </a:solidFill>
              </a:rPr>
              <a:t>Solar Farms</a:t>
            </a:r>
          </a:p>
        </p:txBody>
      </p:sp>
    </p:spTree>
    <p:extLst>
      <p:ext uri="{BB962C8B-B14F-4D97-AF65-F5344CB8AC3E}">
        <p14:creationId xmlns:p14="http://schemas.microsoft.com/office/powerpoint/2010/main" val="2468723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254" y="717363"/>
            <a:ext cx="8511837" cy="827314"/>
          </a:xfrm>
        </p:spPr>
        <p:txBody>
          <a:bodyPr>
            <a:normAutofit/>
          </a:bodyPr>
          <a:lstStyle/>
          <a:p>
            <a:pPr algn="ctr"/>
            <a:r>
              <a:rPr lang="en-US" dirty="0">
                <a:solidFill>
                  <a:srgbClr val="002060"/>
                </a:solidFill>
              </a:rPr>
              <a:t>Solar Farms</a:t>
            </a:r>
          </a:p>
        </p:txBody>
      </p:sp>
      <p:sp>
        <p:nvSpPr>
          <p:cNvPr id="3" name="Content Placeholder 2"/>
          <p:cNvSpPr>
            <a:spLocks noGrp="1"/>
          </p:cNvSpPr>
          <p:nvPr>
            <p:ph idx="1"/>
          </p:nvPr>
        </p:nvSpPr>
        <p:spPr>
          <a:xfrm>
            <a:off x="1311008" y="1429667"/>
            <a:ext cx="8879367" cy="4879487"/>
          </a:xfrm>
        </p:spPr>
        <p:txBody>
          <a:bodyPr>
            <a:normAutofit/>
          </a:bodyPr>
          <a:lstStyle/>
          <a:p>
            <a:pPr marL="457200" lvl="3" indent="0">
              <a:buNone/>
            </a:pPr>
            <a:endParaRPr lang="en-US" sz="1800" u="sng" dirty="0"/>
          </a:p>
          <a:p>
            <a:pPr marL="742950" lvl="3" indent="-285750"/>
            <a:r>
              <a:rPr lang="en-US" sz="1800" dirty="0"/>
              <a:t>Substantial increase in demand for solar farm projects, many on ag properties </a:t>
            </a:r>
          </a:p>
          <a:p>
            <a:pPr marL="742950" lvl="3" indent="-285750"/>
            <a:endParaRPr lang="en-US" sz="1800" dirty="0"/>
          </a:p>
          <a:p>
            <a:pPr marL="742950" lvl="3" indent="-285750"/>
            <a:r>
              <a:rPr lang="en-US" sz="1800" dirty="0"/>
              <a:t>Farm and Dairy Daily: “Majority of Local Zoning Codes in PA Lack Guidance on Solar” – </a:t>
            </a:r>
            <a:r>
              <a:rPr lang="en-US" sz="3200" dirty="0"/>
              <a:t>87% as of 2021</a:t>
            </a:r>
          </a:p>
          <a:p>
            <a:pPr marL="742950" lvl="3" indent="-285750"/>
            <a:endParaRPr lang="en-US" sz="1800" dirty="0"/>
          </a:p>
          <a:p>
            <a:pPr marL="742950" lvl="3" indent="-285750"/>
            <a:r>
              <a:rPr lang="en-US" sz="1800" dirty="0"/>
              <a:t>2021: Being studied by Legislative Cttees for PA Agriculture and Rural Affairs and before the Local Government Committee</a:t>
            </a:r>
          </a:p>
          <a:p>
            <a:pPr marL="742950" lvl="3" indent="-285750"/>
            <a:endParaRPr lang="en-US" sz="1800" dirty="0"/>
          </a:p>
          <a:p>
            <a:pPr marL="742950" lvl="3" indent="-285750"/>
            <a:r>
              <a:rPr lang="en-US" sz="1800" dirty="0"/>
              <a:t>Pending legislation to “eliminate local barriers to on-site solar”</a:t>
            </a:r>
          </a:p>
          <a:p>
            <a:pPr marL="742950" lvl="3" indent="-285750">
              <a:buFont typeface="Courier New" panose="02070309020205020404" pitchFamily="49" charset="0"/>
              <a:buChar char="o"/>
            </a:pPr>
            <a:endParaRPr lang="en-US" sz="1800" dirty="0"/>
          </a:p>
          <a:p>
            <a:pPr marL="457200" lvl="3" indent="0">
              <a:buNone/>
            </a:pPr>
            <a:endParaRPr lang="en-US" sz="1800" dirty="0"/>
          </a:p>
        </p:txBody>
      </p:sp>
      <p:pic>
        <p:nvPicPr>
          <p:cNvPr id="8" name="Picture 7">
            <a:extLst>
              <a:ext uri="{FF2B5EF4-FFF2-40B4-BE49-F238E27FC236}">
                <a16:creationId xmlns:a16="http://schemas.microsoft.com/office/drawing/2014/main" id="{F5104AEA-278A-C2FD-200A-F312AEB40148}"/>
              </a:ext>
            </a:extLst>
          </p:cNvPr>
          <p:cNvPicPr>
            <a:picLocks noChangeAspect="1"/>
          </p:cNvPicPr>
          <p:nvPr/>
        </p:nvPicPr>
        <p:blipFill>
          <a:blip r:embed="rId2"/>
          <a:stretch>
            <a:fillRect/>
          </a:stretch>
        </p:blipFill>
        <p:spPr>
          <a:xfrm rot="1614080">
            <a:off x="7551711" y="1277643"/>
            <a:ext cx="4625849" cy="739598"/>
          </a:xfrm>
          <a:prstGeom prst="rect">
            <a:avLst/>
          </a:prstGeom>
        </p:spPr>
      </p:pic>
      <p:pic>
        <p:nvPicPr>
          <p:cNvPr id="10" name="Picture 9">
            <a:extLst>
              <a:ext uri="{FF2B5EF4-FFF2-40B4-BE49-F238E27FC236}">
                <a16:creationId xmlns:a16="http://schemas.microsoft.com/office/drawing/2014/main" id="{3CE295D4-F0BE-439B-E7AC-0D6AD27AE1AF}"/>
              </a:ext>
            </a:extLst>
          </p:cNvPr>
          <p:cNvPicPr>
            <a:picLocks noChangeAspect="1"/>
          </p:cNvPicPr>
          <p:nvPr/>
        </p:nvPicPr>
        <p:blipFill>
          <a:blip r:embed="rId3"/>
          <a:stretch>
            <a:fillRect/>
          </a:stretch>
        </p:blipFill>
        <p:spPr>
          <a:xfrm rot="19726573">
            <a:off x="-121663" y="1057561"/>
            <a:ext cx="4343155" cy="744209"/>
          </a:xfrm>
          <a:prstGeom prst="rect">
            <a:avLst/>
          </a:prstGeom>
        </p:spPr>
      </p:pic>
    </p:spTree>
    <p:extLst>
      <p:ext uri="{BB962C8B-B14F-4D97-AF65-F5344CB8AC3E}">
        <p14:creationId xmlns:p14="http://schemas.microsoft.com/office/powerpoint/2010/main" val="3565972715"/>
      </p:ext>
    </p:extLst>
  </p:cSld>
  <p:clrMapOvr>
    <a:masterClrMapping/>
  </p:clrMapOvr>
</p:sld>
</file>

<file path=ppt/theme/theme1.xml><?xml version="1.0" encoding="utf-8"?>
<a:theme xmlns:a="http://schemas.openxmlformats.org/drawingml/2006/main" name="Face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1_Face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113D8A688F774EA20F6F154EA46AA6" ma:contentTypeVersion="16" ma:contentTypeDescription="Create a new document." ma:contentTypeScope="" ma:versionID="dde133697bccd242b7d5abbc74ea5d55">
  <xsd:schema xmlns:xsd="http://www.w3.org/2001/XMLSchema" xmlns:xs="http://www.w3.org/2001/XMLSchema" xmlns:p="http://schemas.microsoft.com/office/2006/metadata/properties" xmlns:ns2="1977b6d1-8335-4eaa-a24a-cf2d52e7657c" xmlns:ns3="bc2cc035-85b5-46fb-9302-4b5c0630537d" targetNamespace="http://schemas.microsoft.com/office/2006/metadata/properties" ma:root="true" ma:fieldsID="14a9f0a306c8fd4a68f8cdcf3224aa15" ns2:_="" ns3:_="">
    <xsd:import namespace="1977b6d1-8335-4eaa-a24a-cf2d52e7657c"/>
    <xsd:import namespace="bc2cc035-85b5-46fb-9302-4b5c0630537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Act_x0023_" minOccurs="0"/>
                <xsd:element ref="ns2:MediaServiceDateTake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77b6d1-8335-4eaa-a24a-cf2d52e765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Act_x0023_" ma:index="16" nillable="true" ma:displayName="Act #" ma:format="Dropdown" ma:internalName="Act_x0023_">
      <xsd:simpleType>
        <xsd:restriction base="dms:Text">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bec67321-614d-4fbf-a41b-0ca2edf9c8d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c2cc035-85b5-46fb-9302-4b5c0630537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3f2c784a-162d-4291-a717-b4957fdced7d}" ma:internalName="TaxCatchAll" ma:showField="CatchAllData" ma:web="bc2cc035-85b5-46fb-9302-4b5c0630537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1476E2A-8D0C-45F7-B79A-C4A67ABDA476}"/>
</file>

<file path=customXml/itemProps2.xml><?xml version="1.0" encoding="utf-8"?>
<ds:datastoreItem xmlns:ds="http://schemas.openxmlformats.org/officeDocument/2006/customXml" ds:itemID="{0219596B-BC93-4BCC-BA5D-895F77AD416A}"/>
</file>

<file path=docProps/app.xml><?xml version="1.0" encoding="utf-8"?>
<Properties xmlns="http://schemas.openxmlformats.org/officeDocument/2006/extended-properties" xmlns:vt="http://schemas.openxmlformats.org/officeDocument/2006/docPropsVTypes">
  <TotalTime>1802</TotalTime>
  <Words>3014</Words>
  <Application>Microsoft Office PowerPoint</Application>
  <PresentationFormat>Widescreen</PresentationFormat>
  <Paragraphs>381</Paragraphs>
  <Slides>53</Slides>
  <Notes>19</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53</vt:i4>
      </vt:variant>
    </vt:vector>
  </HeadingPairs>
  <TitlesOfParts>
    <vt:vector size="66" baseType="lpstr">
      <vt:lpstr>Arial</vt:lpstr>
      <vt:lpstr>Book Antiqua</vt:lpstr>
      <vt:lpstr>Bookman Old Style</vt:lpstr>
      <vt:lpstr>Calibri</vt:lpstr>
      <vt:lpstr>Courier New</vt:lpstr>
      <vt:lpstr>Times New Roman</vt:lpstr>
      <vt:lpstr>Trebuchet MS</vt:lpstr>
      <vt:lpstr>Vani</vt:lpstr>
      <vt:lpstr>Wingdings</vt:lpstr>
      <vt:lpstr>Wingdings 3</vt:lpstr>
      <vt:lpstr>Facet</vt:lpstr>
      <vt:lpstr>1_Facet</vt:lpstr>
      <vt:lpstr>Simple Light</vt:lpstr>
      <vt:lpstr>Zoning Trends and Best Management Practices</vt:lpstr>
      <vt:lpstr>PowerPoint Presentation</vt:lpstr>
      <vt:lpstr>PowerPoint Presentation</vt:lpstr>
      <vt:lpstr>PowerPoint Presentation</vt:lpstr>
      <vt:lpstr>Overview in Zoning Trends</vt:lpstr>
      <vt:lpstr>Best Practices</vt:lpstr>
      <vt:lpstr>Best Practices</vt:lpstr>
      <vt:lpstr>Recent Trends  Solar Farms</vt:lpstr>
      <vt:lpstr>Solar Farms</vt:lpstr>
      <vt:lpstr>Solar Farms</vt:lpstr>
      <vt:lpstr>Solar Farms</vt:lpstr>
      <vt:lpstr>Solar Farms</vt:lpstr>
      <vt:lpstr>Agritainment/Agritourisim  </vt:lpstr>
      <vt:lpstr>Agritainment/Agritourism</vt:lpstr>
      <vt:lpstr>Agritourism/Agritainment/Wedding Barns</vt:lpstr>
      <vt:lpstr>CASELAW – SPECIFIC CHALLENGES</vt:lpstr>
      <vt:lpstr>CASELAW – SPECIFIC CHALLENGES</vt:lpstr>
      <vt:lpstr>Living with Logistics  Addressing Modern Distribution and Fulfillment Centers Through Zoning</vt:lpstr>
      <vt:lpstr>What is Logistics?</vt:lpstr>
      <vt:lpstr>Where is this happening?</vt:lpstr>
      <vt:lpstr>Impacts of Logistics Facilities</vt:lpstr>
      <vt:lpstr>The Solution</vt:lpstr>
      <vt:lpstr>The Solution</vt:lpstr>
      <vt:lpstr>Problems We’ve Seen</vt:lpstr>
      <vt:lpstr>PowerPoint Presentation</vt:lpstr>
      <vt:lpstr>PowerPoint Presentation</vt:lpstr>
      <vt:lpstr>There Has to Be a Better Way!!</vt:lpstr>
      <vt:lpstr>PowerPoint Presentation</vt:lpstr>
      <vt:lpstr>Key Features of PennFuture’s Model Ordinance</vt:lpstr>
      <vt:lpstr>Key Features of PennFuture’s Model Ordinance</vt:lpstr>
      <vt:lpstr>Key Features of PennFuture’s Model Ordinance</vt:lpstr>
      <vt:lpstr>PowerPoint Presentation</vt:lpstr>
      <vt:lpstr>Key Features of the Model Ordinance Guidebook</vt:lpstr>
      <vt:lpstr>Key Features of the Model Ordinance Guidebook</vt:lpstr>
      <vt:lpstr>Key Features of the Model Ordinance Guidebook</vt:lpstr>
      <vt:lpstr>Trends in Housing  </vt:lpstr>
      <vt:lpstr>Housing &amp; Affordable Housing, Airbnb and Investment Ownership</vt:lpstr>
      <vt:lpstr>Competing Pressures in the Housing Regulatory Environment</vt:lpstr>
      <vt:lpstr>Barriers and Challenges to Affordable Housing</vt:lpstr>
      <vt:lpstr>Barriers and Challenges to Affordable Housing</vt:lpstr>
      <vt:lpstr>Byproduct Trends of the Housing Issues </vt:lpstr>
      <vt:lpstr>Airbnb / Short Term Rental Uses</vt:lpstr>
      <vt:lpstr>Airbnb / Short Term Rental Uses</vt:lpstr>
      <vt:lpstr>Airbnb / Short Term Rental Uses</vt:lpstr>
      <vt:lpstr>PowerPoint Presentation</vt:lpstr>
      <vt:lpstr>Urban Agriculture</vt:lpstr>
      <vt:lpstr>Urban Agriculture</vt:lpstr>
      <vt:lpstr>Urban Agriculture</vt:lpstr>
      <vt:lpstr>Urban Agriculture</vt:lpstr>
      <vt:lpstr>Urban Agriculture</vt:lpstr>
      <vt:lpstr>Bees (Apiary) Model Ordinance</vt:lpstr>
      <vt:lpstr>Chickens – Model Ordinance</vt:lpstr>
      <vt:lpstr>Zoning Trends &amp;  Best Management Practices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 Amendment: Townships and Parks, Special Events and Social Media</dc:title>
  <dc:creator>Michael Crotty</dc:creator>
  <cp:lastModifiedBy>Eric Brown</cp:lastModifiedBy>
  <cp:revision>85</cp:revision>
  <cp:lastPrinted>2023-05-18T20:16:05Z</cp:lastPrinted>
  <dcterms:created xsi:type="dcterms:W3CDTF">2019-03-13T20:18:51Z</dcterms:created>
  <dcterms:modified xsi:type="dcterms:W3CDTF">2023-10-16T13:10:29Z</dcterms:modified>
</cp:coreProperties>
</file>